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419" r:id="rId4"/>
    <p:sldId id="258" r:id="rId5"/>
    <p:sldId id="259" r:id="rId6"/>
    <p:sldId id="260" r:id="rId7"/>
    <p:sldId id="261" r:id="rId8"/>
    <p:sldId id="262" r:id="rId9"/>
    <p:sldId id="275" r:id="rId10"/>
    <p:sldId id="274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74E3132-16CC-4EA3-8A40-D14497147F0B}">
  <a:tblStyle styleId="{674E3132-16CC-4EA3-8A40-D14497147F0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13"/>
    <p:restoredTop sz="91450"/>
  </p:normalViewPr>
  <p:slideViewPr>
    <p:cSldViewPr snapToGrid="0">
      <p:cViewPr varScale="1">
        <p:scale>
          <a:sx n="84" d="100"/>
          <a:sy n="84" d="100"/>
        </p:scale>
        <p:origin x="184" y="6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f8e0f1c21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f8e0f1c21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550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f8e0f1c21c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f8e0f1c21c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f8e0f1c21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f8e0f1c21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f8e0f1c21c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f8e0f1c21c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f8e0f1c21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f8e0f1c21c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962DA-6321-0B23-295F-07554A8AA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C1E35-8AA8-FBA5-7439-9674D9199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D91581-8C24-4095-1DA1-C08F989FA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854659-BFF1-C25D-5E7C-9128BA3DF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A0B44-3972-1C47-A0B1-D757917130E1}" type="datetimeFigureOut">
              <a:rPr lang="en-US" smtClean="0"/>
              <a:t>5/22/26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46105C-EE06-F521-310F-126F85CB8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6901EE-FE6D-D21F-8E29-01E9BEAD2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15830-328E-7847-B406-B68A261A3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90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3CD7A-064E-C783-E5BA-D33D00BFB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CD74C-4917-B80A-C937-B05B2C7BE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DBDFF-0B6B-ACD3-1C47-CA2366743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A0B44-3972-1C47-A0B1-D757917130E1}" type="datetimeFigureOut">
              <a:rPr lang="en-US" smtClean="0"/>
              <a:t>5/22/26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ACCCB-FFA2-9390-C8E0-77E960B46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1653B-510A-0421-B77B-8BF936416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15830-328E-7847-B406-B68A261A3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9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mmary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7F1500-1A16-D1EF-4F0C-030852B29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5770" y="1611630"/>
            <a:ext cx="1600200" cy="2994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07A0BE-3890-193E-9439-F294E61A7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2925099"/>
            <a:ext cx="2219420" cy="2219420"/>
            <a:chOff x="0" y="12289"/>
            <a:chExt cx="3550" cy="3551"/>
          </a:xfrm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C05217ED-C258-E6CE-BA7F-28A6EA41B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050"/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F3E11A1F-14DD-BA35-D7D7-4D4ADEAA3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050"/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F14541B0-973F-7E21-1019-D2FB83C8C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05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5770" y="77157"/>
            <a:ext cx="8155305" cy="126015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3300" b="1" i="0">
                <a:latin typeface="+mj-lt"/>
              </a:defRPr>
            </a:lvl1pPr>
          </a:lstStyle>
          <a:p>
            <a:r>
              <a:rPr lang="en-US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6FE0DC0-B0D7-F4D6-8038-177AD7A8C2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743200" y="1711506"/>
            <a:ext cx="5857875" cy="2774496"/>
          </a:xfrm>
        </p:spPr>
        <p:txBody>
          <a:bodyPr lIns="0" tIns="228600" rIns="0" bIns="0">
            <a:normAutofit/>
          </a:bodyPr>
          <a:lstStyle>
            <a:lvl1pPr marL="212598" indent="-212598">
              <a:spcBef>
                <a:spcPts val="1350"/>
              </a:spcBef>
              <a:buFont typeface="Arial" panose="020B0604020202020204" pitchFamily="34" charset="0"/>
              <a:buChar char="•"/>
              <a:defRPr sz="1500"/>
            </a:lvl1pPr>
            <a:lvl2pPr indent="-212598">
              <a:spcBef>
                <a:spcPts val="1350"/>
              </a:spcBef>
              <a:defRPr sz="1500"/>
            </a:lvl2pPr>
            <a:lvl3pPr indent="-212598">
              <a:spcBef>
                <a:spcPts val="1350"/>
              </a:spcBef>
              <a:defRPr sz="1500"/>
            </a:lvl3pPr>
            <a:lvl4pPr indent="-212598">
              <a:spcBef>
                <a:spcPts val="1350"/>
              </a:spcBef>
              <a:defRPr sz="1500"/>
            </a:lvl4pPr>
            <a:lvl5pPr indent="-212598">
              <a:spcBef>
                <a:spcPts val="1350"/>
              </a:spcBef>
              <a:defRPr sz="15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ED58739-4346-5104-B1AC-89ED035912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272B8D-F380-9F1A-C8E6-BDD2352B176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410361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/>
              <a:t>“</a:t>
            </a:r>
            <a:r>
              <a:rPr lang="en" sz="4000"/>
              <a:t>Unplugged” Flagmaker Activity</a:t>
            </a:r>
            <a:endParaRPr sz="40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5CD8B-3327-DB42-03FA-8038CAEE9D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DD99841-B699-9E0E-AD6C-334C693BB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0289" y="2035516"/>
            <a:ext cx="1978615" cy="12625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20F800-233D-F122-D34B-4FD526D37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Programming activity: Teach loops with flag drawing!</a:t>
            </a:r>
          </a:p>
        </p:txBody>
      </p:sp>
      <p:pic>
        <p:nvPicPr>
          <p:cNvPr id="5" name="Picture 4" descr="poland6.png">
            <a:extLst>
              <a:ext uri="{FF2B5EF4-FFF2-40B4-BE49-F238E27FC236}">
                <a16:creationId xmlns:a16="http://schemas.microsoft.com/office/drawing/2014/main" id="{DD5726E5-515B-3897-8E2F-937867FAC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97" y="1219225"/>
            <a:ext cx="1455686" cy="7565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10822B-204C-3709-1B5C-BF46130A11E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749" t="13452" r="18173" b="22173"/>
          <a:stretch>
            <a:fillRect/>
          </a:stretch>
        </p:blipFill>
        <p:spPr>
          <a:xfrm>
            <a:off x="2209886" y="1220243"/>
            <a:ext cx="1448829" cy="7289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E1B934-8CAA-D0F1-7E58-ECA170230A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5791" y="1082154"/>
            <a:ext cx="1697013" cy="9899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B14670-3511-92E7-2D3B-CBA6538C29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2278" y="1158007"/>
            <a:ext cx="1617585" cy="9007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5C9809-6578-691C-9E76-170B969B4C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4312" y="1178722"/>
            <a:ext cx="1617585" cy="8593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11E21E-8B4E-573E-9E8D-86DDA14034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470" y="2236062"/>
            <a:ext cx="1593675" cy="900773"/>
          </a:xfrm>
          <a:prstGeom prst="rect">
            <a:avLst/>
          </a:prstGeom>
        </p:spPr>
      </p:pic>
      <p:pic>
        <p:nvPicPr>
          <p:cNvPr id="11" name="Picture 10" descr="panama4.png">
            <a:extLst>
              <a:ext uri="{FF2B5EF4-FFF2-40B4-BE49-F238E27FC236}">
                <a16:creationId xmlns:a16="http://schemas.microsoft.com/office/drawing/2014/main" id="{862DA5FB-B371-A600-5AE1-B030523855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10682" y="2310245"/>
            <a:ext cx="1448033" cy="7524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05C10B-77BA-8108-8B4C-35E4D95B90B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79659" y="2171827"/>
            <a:ext cx="1697013" cy="989924"/>
          </a:xfrm>
          <a:prstGeom prst="rect">
            <a:avLst/>
          </a:prstGeom>
        </p:spPr>
      </p:pic>
      <p:pic>
        <p:nvPicPr>
          <p:cNvPr id="14" name="Picture 13" descr="japan12.png">
            <a:extLst>
              <a:ext uri="{FF2B5EF4-FFF2-40B4-BE49-F238E27FC236}">
                <a16:creationId xmlns:a16="http://schemas.microsoft.com/office/drawing/2014/main" id="{E598928E-9FD4-3D9C-B481-A4D3738D4C5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25415" y="2282635"/>
            <a:ext cx="1535377" cy="7803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72722B8-F9C2-5012-5C3F-D0937759325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9971" y="3226166"/>
            <a:ext cx="1672938" cy="954798"/>
          </a:xfrm>
          <a:prstGeom prst="rect">
            <a:avLst/>
          </a:prstGeom>
        </p:spPr>
      </p:pic>
      <p:pic>
        <p:nvPicPr>
          <p:cNvPr id="16" name="Picture 15" descr="kuwait12.png">
            <a:extLst>
              <a:ext uri="{FF2B5EF4-FFF2-40B4-BE49-F238E27FC236}">
                <a16:creationId xmlns:a16="http://schemas.microsoft.com/office/drawing/2014/main" id="{3EC7B4B6-4BD0-6662-D2A6-083ACDF2DD0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09886" y="3342907"/>
            <a:ext cx="1421485" cy="721316"/>
          </a:xfrm>
          <a:prstGeom prst="rect">
            <a:avLst/>
          </a:prstGeom>
        </p:spPr>
      </p:pic>
      <p:pic>
        <p:nvPicPr>
          <p:cNvPr id="17" name="Picture 16" descr="antigua15.png">
            <a:extLst>
              <a:ext uri="{FF2B5EF4-FFF2-40B4-BE49-F238E27FC236}">
                <a16:creationId xmlns:a16="http://schemas.microsoft.com/office/drawing/2014/main" id="{34D70289-95D9-ACE4-56B7-F5C01274336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22076" y="3335123"/>
            <a:ext cx="1493417" cy="7536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19FF0D3-F854-1F5A-D4F8-DC917FF35E0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12278" y="3241405"/>
            <a:ext cx="1635335" cy="924320"/>
          </a:xfrm>
          <a:prstGeom prst="rect">
            <a:avLst/>
          </a:prstGeom>
        </p:spPr>
      </p:pic>
      <p:pic>
        <p:nvPicPr>
          <p:cNvPr id="19" name="Picture 18" descr="us13.png">
            <a:extLst>
              <a:ext uri="{FF2B5EF4-FFF2-40B4-BE49-F238E27FC236}">
                <a16:creationId xmlns:a16="http://schemas.microsoft.com/office/drawing/2014/main" id="{9AE3673E-1E91-216B-65AE-C801903D312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25415" y="3345329"/>
            <a:ext cx="1454556" cy="74062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0BD12AF-534A-A1AB-5D2C-180798B5E5E7}"/>
              </a:ext>
            </a:extLst>
          </p:cNvPr>
          <p:cNvSpPr txBox="1"/>
          <p:nvPr/>
        </p:nvSpPr>
        <p:spPr>
          <a:xfrm>
            <a:off x="406470" y="4344476"/>
            <a:ext cx="4857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Java application with methods they fill in to draw each flag</a:t>
            </a:r>
          </a:p>
          <a:p>
            <a:r>
              <a:rPr lang="en-US" dirty="0"/>
              <a:t>Has support for debugging, grading, and changing the flags</a:t>
            </a:r>
          </a:p>
        </p:txBody>
      </p:sp>
    </p:spTree>
    <p:extLst>
      <p:ext uri="{BB962C8B-B14F-4D97-AF65-F5344CB8AC3E}">
        <p14:creationId xmlns:p14="http://schemas.microsoft.com/office/powerpoint/2010/main" val="3976532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8154AB-E57C-898A-2469-5FABB8C9F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What is the first cell that this code colors?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A5810D3-B2FD-5D94-BECA-540C8E8E52AF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4860235" y="1565910"/>
          <a:ext cx="3886208" cy="201168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42888">
                  <a:extLst>
                    <a:ext uri="{9D8B030D-6E8A-4147-A177-3AD203B41FA5}">
                      <a16:colId xmlns:a16="http://schemas.microsoft.com/office/drawing/2014/main" val="3077562087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3370002301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4088177239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2392789348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347010889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2462924761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2487475810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2949040280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3040891734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320164415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1722791034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2744198766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78772539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1021078547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965914222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1614833081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434639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91611376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350203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2247598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48981519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6249274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4618805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07279786"/>
                  </a:ext>
                </a:extLst>
              </a:tr>
            </a:tbl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888E8F-2A1A-FD44-773B-74C421298D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" y="1268016"/>
            <a:ext cx="3886200" cy="3263504"/>
          </a:xfrm>
        </p:spPr>
        <p:txBody>
          <a:bodyPr/>
          <a:lstStyle/>
          <a:p>
            <a:pPr marL="0" indent="0">
              <a:spcAft>
                <a:spcPts val="900"/>
              </a:spcAft>
              <a:buNone/>
            </a:pPr>
            <a:r>
              <a:rPr lang="en-US" sz="1350" dirty="0">
                <a:solidFill>
                  <a:srgbClr val="595959"/>
                </a:solidFill>
                <a:latin typeface="Arial" panose="020B0604020202020204" pitchFamily="34" charset="0"/>
              </a:rPr>
              <a:t>int rows = </a:t>
            </a:r>
            <a:r>
              <a:rPr lang="en-US" sz="1350" dirty="0" err="1">
                <a:solidFill>
                  <a:srgbClr val="595959"/>
                </a:solidFill>
                <a:latin typeface="Arial" panose="020B0604020202020204" pitchFamily="34" charset="0"/>
              </a:rPr>
              <a:t>g.getNumRows</a:t>
            </a:r>
            <a:r>
              <a:rPr lang="en-US" sz="1350" dirty="0">
                <a:solidFill>
                  <a:srgbClr val="595959"/>
                </a:solidFill>
                <a:latin typeface="Arial" panose="020B0604020202020204" pitchFamily="34" charset="0"/>
              </a:rPr>
              <a:t>();</a:t>
            </a:r>
            <a:endParaRPr lang="en-US" b="0" dirty="0">
              <a:effectLst/>
            </a:endParaRPr>
          </a:p>
          <a:p>
            <a:pPr marL="0" indent="0">
              <a:spcAft>
                <a:spcPts val="900"/>
              </a:spcAft>
              <a:buNone/>
            </a:pPr>
            <a:r>
              <a:rPr lang="en-US" sz="1350" dirty="0">
                <a:solidFill>
                  <a:srgbClr val="595959"/>
                </a:solidFill>
                <a:latin typeface="Arial" panose="020B0604020202020204" pitchFamily="34" charset="0"/>
              </a:rPr>
              <a:t>int cols = </a:t>
            </a:r>
            <a:r>
              <a:rPr lang="en-US" sz="1350" dirty="0" err="1">
                <a:solidFill>
                  <a:srgbClr val="595959"/>
                </a:solidFill>
                <a:latin typeface="Arial" panose="020B0604020202020204" pitchFamily="34" charset="0"/>
              </a:rPr>
              <a:t>g.getNumCols</a:t>
            </a:r>
            <a:r>
              <a:rPr lang="en-US" sz="1350" dirty="0">
                <a:solidFill>
                  <a:srgbClr val="595959"/>
                </a:solidFill>
                <a:latin typeface="Arial" panose="020B0604020202020204" pitchFamily="34" charset="0"/>
              </a:rPr>
              <a:t>();</a:t>
            </a:r>
            <a:endParaRPr lang="en-US" b="0" dirty="0">
              <a:effectLst/>
            </a:endParaRPr>
          </a:p>
          <a:p>
            <a:pPr marL="0" indent="0">
              <a:spcAft>
                <a:spcPts val="900"/>
              </a:spcAft>
              <a:buNone/>
            </a:pPr>
            <a:r>
              <a:rPr lang="en-US" sz="1350" dirty="0">
                <a:solidFill>
                  <a:srgbClr val="595959"/>
                </a:solidFill>
                <a:latin typeface="Arial" panose="020B0604020202020204" pitchFamily="34" charset="0"/>
              </a:rPr>
              <a:t>for(int </a:t>
            </a:r>
            <a:r>
              <a:rPr lang="en-US" sz="1350" dirty="0" err="1">
                <a:solidFill>
                  <a:srgbClr val="595959"/>
                </a:solidFill>
                <a:latin typeface="Arial" panose="020B0604020202020204" pitchFamily="34" charset="0"/>
              </a:rPr>
              <a:t>i</a:t>
            </a:r>
            <a:r>
              <a:rPr lang="en-US" sz="1350" dirty="0">
                <a:solidFill>
                  <a:srgbClr val="595959"/>
                </a:solidFill>
                <a:latin typeface="Arial" panose="020B0604020202020204" pitchFamily="34" charset="0"/>
              </a:rPr>
              <a:t>=0; </a:t>
            </a:r>
            <a:r>
              <a:rPr lang="en-US" sz="1350" dirty="0" err="1">
                <a:solidFill>
                  <a:srgbClr val="595959"/>
                </a:solidFill>
                <a:latin typeface="Arial" panose="020B0604020202020204" pitchFamily="34" charset="0"/>
              </a:rPr>
              <a:t>i</a:t>
            </a:r>
            <a:r>
              <a:rPr lang="en-US" sz="1350" dirty="0">
                <a:solidFill>
                  <a:srgbClr val="595959"/>
                </a:solidFill>
                <a:latin typeface="Arial" panose="020B0604020202020204" pitchFamily="34" charset="0"/>
              </a:rPr>
              <a:t>&lt;rows; </a:t>
            </a:r>
            <a:r>
              <a:rPr lang="en-US" sz="1350" dirty="0" err="1">
                <a:solidFill>
                  <a:srgbClr val="595959"/>
                </a:solidFill>
                <a:latin typeface="Arial" panose="020B0604020202020204" pitchFamily="34" charset="0"/>
              </a:rPr>
              <a:t>i</a:t>
            </a:r>
            <a:r>
              <a:rPr lang="en-US" sz="1350" dirty="0">
                <a:solidFill>
                  <a:srgbClr val="595959"/>
                </a:solidFill>
                <a:latin typeface="Arial" panose="020B0604020202020204" pitchFamily="34" charset="0"/>
              </a:rPr>
              <a:t>++) {</a:t>
            </a:r>
            <a:endParaRPr lang="en-US" b="0" dirty="0">
              <a:effectLst/>
            </a:endParaRPr>
          </a:p>
          <a:p>
            <a:pPr marL="0" indent="0">
              <a:spcAft>
                <a:spcPts val="900"/>
              </a:spcAft>
              <a:buNone/>
            </a:pPr>
            <a:r>
              <a:rPr lang="en-US" sz="1350" dirty="0">
                <a:solidFill>
                  <a:srgbClr val="595959"/>
                </a:solidFill>
                <a:latin typeface="Arial" panose="020B0604020202020204" pitchFamily="34" charset="0"/>
              </a:rPr>
              <a:t>    for(int j=0; j&lt;cols; </a:t>
            </a:r>
            <a:r>
              <a:rPr lang="en-US" sz="1350" dirty="0" err="1">
                <a:solidFill>
                  <a:srgbClr val="595959"/>
                </a:solidFill>
                <a:latin typeface="Arial" panose="020B0604020202020204" pitchFamily="34" charset="0"/>
              </a:rPr>
              <a:t>j++</a:t>
            </a:r>
            <a:r>
              <a:rPr lang="en-US" sz="1350" dirty="0">
                <a:solidFill>
                  <a:srgbClr val="595959"/>
                </a:solidFill>
                <a:latin typeface="Arial" panose="020B0604020202020204" pitchFamily="34" charset="0"/>
              </a:rPr>
              <a:t>) {</a:t>
            </a:r>
            <a:endParaRPr lang="en-US" b="0" dirty="0">
              <a:effectLst/>
            </a:endParaRPr>
          </a:p>
          <a:p>
            <a:pPr marL="0" indent="0">
              <a:spcAft>
                <a:spcPts val="900"/>
              </a:spcAft>
              <a:buNone/>
            </a:pPr>
            <a:r>
              <a:rPr lang="en-US" sz="1350" dirty="0">
                <a:solidFill>
                  <a:srgbClr val="595959"/>
                </a:solidFill>
                <a:latin typeface="Arial" panose="020B0604020202020204" pitchFamily="34" charset="0"/>
              </a:rPr>
              <a:t>        </a:t>
            </a:r>
            <a:r>
              <a:rPr lang="en-US" sz="1350" dirty="0" err="1">
                <a:solidFill>
                  <a:srgbClr val="595959"/>
                </a:solidFill>
                <a:latin typeface="Arial" panose="020B0604020202020204" pitchFamily="34" charset="0"/>
              </a:rPr>
              <a:t>g.setColor</a:t>
            </a:r>
            <a:r>
              <a:rPr lang="en-US" sz="1350" dirty="0">
                <a:solidFill>
                  <a:srgbClr val="595959"/>
                </a:solidFill>
                <a:latin typeface="Arial" panose="020B0604020202020204" pitchFamily="34" charset="0"/>
              </a:rPr>
              <a:t>(</a:t>
            </a:r>
            <a:r>
              <a:rPr lang="en-US" sz="1350" dirty="0" err="1">
                <a:solidFill>
                  <a:srgbClr val="595959"/>
                </a:solidFill>
                <a:latin typeface="Arial" panose="020B0604020202020204" pitchFamily="34" charset="0"/>
              </a:rPr>
              <a:t>i</a:t>
            </a:r>
            <a:r>
              <a:rPr lang="en-US" sz="1350" dirty="0">
                <a:solidFill>
                  <a:srgbClr val="595959"/>
                </a:solidFill>
                <a:latin typeface="Arial" panose="020B0604020202020204" pitchFamily="34" charset="0"/>
              </a:rPr>
              <a:t>, j, </a:t>
            </a:r>
            <a:r>
              <a:rPr lang="en-US" sz="1350" dirty="0" err="1">
                <a:solidFill>
                  <a:srgbClr val="595959"/>
                </a:solidFill>
                <a:latin typeface="Arial" panose="020B0604020202020204" pitchFamily="34" charset="0"/>
              </a:rPr>
              <a:t>Color.RED</a:t>
            </a:r>
            <a:r>
              <a:rPr lang="en-US" sz="1350" dirty="0">
                <a:solidFill>
                  <a:srgbClr val="595959"/>
                </a:solidFill>
                <a:latin typeface="Arial" panose="020B0604020202020204" pitchFamily="34" charset="0"/>
              </a:rPr>
              <a:t>);</a:t>
            </a:r>
          </a:p>
          <a:p>
            <a:pPr marL="0" indent="0">
              <a:spcAft>
                <a:spcPts val="900"/>
              </a:spcAft>
              <a:buNone/>
            </a:pPr>
            <a:r>
              <a:rPr lang="en-US" sz="1350" dirty="0">
                <a:solidFill>
                  <a:srgbClr val="595959"/>
                </a:solidFill>
                <a:latin typeface="Arial" panose="020B0604020202020204" pitchFamily="34" charset="0"/>
              </a:rPr>
              <a:t>     }</a:t>
            </a:r>
          </a:p>
          <a:p>
            <a:pPr marL="0" indent="0">
              <a:spcAft>
                <a:spcPts val="900"/>
              </a:spcAft>
              <a:buNone/>
            </a:pPr>
            <a:r>
              <a:rPr lang="en-US" sz="1350" dirty="0">
                <a:solidFill>
                  <a:srgbClr val="595959"/>
                </a:solidFill>
                <a:latin typeface="Arial" panose="020B0604020202020204" pitchFamily="34" charset="0"/>
              </a:rPr>
              <a:t>}</a:t>
            </a:r>
            <a:endParaRPr lang="en-US" b="0" dirty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909DC3-F4F6-5DA0-AD85-6268074B9B67}"/>
              </a:ext>
            </a:extLst>
          </p:cNvPr>
          <p:cNvSpPr txBox="1"/>
          <p:nvPr/>
        </p:nvSpPr>
        <p:spPr>
          <a:xfrm>
            <a:off x="4850296" y="152615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811EF4-4DBB-54D2-D38D-06C6E28AD44C}"/>
              </a:ext>
            </a:extLst>
          </p:cNvPr>
          <p:cNvSpPr txBox="1"/>
          <p:nvPr/>
        </p:nvSpPr>
        <p:spPr>
          <a:xfrm>
            <a:off x="5712026" y="3875484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E: None of the above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8EE2CB-87F6-CA2C-2692-11E56B83CDD9}"/>
              </a:ext>
            </a:extLst>
          </p:cNvPr>
          <p:cNvSpPr txBox="1"/>
          <p:nvPr/>
        </p:nvSpPr>
        <p:spPr>
          <a:xfrm>
            <a:off x="4840357" y="3298679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36CD9D-81D0-B278-6A98-5D2AD3898575}"/>
              </a:ext>
            </a:extLst>
          </p:cNvPr>
          <p:cNvSpPr txBox="1"/>
          <p:nvPr/>
        </p:nvSpPr>
        <p:spPr>
          <a:xfrm>
            <a:off x="8498291" y="153609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704A70-E0A1-27FC-79E0-432CC44D2A59}"/>
              </a:ext>
            </a:extLst>
          </p:cNvPr>
          <p:cNvSpPr txBox="1"/>
          <p:nvPr/>
        </p:nvSpPr>
        <p:spPr>
          <a:xfrm>
            <a:off x="8488673" y="3284385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345557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8154AB-E57C-898A-2469-5FABB8C9F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What is the first cell that this code colors?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A5810D3-B2FD-5D94-BECA-540C8E8E52AF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4860235" y="1565910"/>
          <a:ext cx="3886208" cy="201168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42888">
                  <a:extLst>
                    <a:ext uri="{9D8B030D-6E8A-4147-A177-3AD203B41FA5}">
                      <a16:colId xmlns:a16="http://schemas.microsoft.com/office/drawing/2014/main" val="3077562087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3370002301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4088177239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2392789348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347010889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2462924761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2487475810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2949040280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3040891734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320164415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1722791034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2744198766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78772539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1021078547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965914222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1614833081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434639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91611376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350203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2247598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48981519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6249274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4618805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07279786"/>
                  </a:ext>
                </a:extLst>
              </a:tr>
            </a:tbl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888E8F-2A1A-FD44-773B-74C421298D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" y="1268016"/>
            <a:ext cx="3886200" cy="3263504"/>
          </a:xfrm>
        </p:spPr>
        <p:txBody>
          <a:bodyPr/>
          <a:lstStyle/>
          <a:p>
            <a:pPr marL="0" indent="0">
              <a:spcAft>
                <a:spcPts val="900"/>
              </a:spcAft>
              <a:buNone/>
            </a:pPr>
            <a:r>
              <a:rPr lang="en-US" sz="1350" dirty="0">
                <a:solidFill>
                  <a:srgbClr val="595959"/>
                </a:solidFill>
                <a:latin typeface="Arial" panose="020B0604020202020204" pitchFamily="34" charset="0"/>
              </a:rPr>
              <a:t>int rows = </a:t>
            </a:r>
            <a:r>
              <a:rPr lang="en-US" sz="1350" dirty="0" err="1">
                <a:solidFill>
                  <a:srgbClr val="595959"/>
                </a:solidFill>
                <a:latin typeface="Arial" panose="020B0604020202020204" pitchFamily="34" charset="0"/>
              </a:rPr>
              <a:t>g.getNumRows</a:t>
            </a:r>
            <a:r>
              <a:rPr lang="en-US" sz="1350" dirty="0">
                <a:solidFill>
                  <a:srgbClr val="595959"/>
                </a:solidFill>
                <a:latin typeface="Arial" panose="020B0604020202020204" pitchFamily="34" charset="0"/>
              </a:rPr>
              <a:t>();</a:t>
            </a:r>
            <a:endParaRPr lang="en-US" b="0" dirty="0">
              <a:effectLst/>
            </a:endParaRPr>
          </a:p>
          <a:p>
            <a:pPr marL="0" indent="0">
              <a:spcAft>
                <a:spcPts val="900"/>
              </a:spcAft>
              <a:buNone/>
            </a:pPr>
            <a:r>
              <a:rPr lang="en-US" sz="1350" dirty="0">
                <a:solidFill>
                  <a:srgbClr val="595959"/>
                </a:solidFill>
                <a:latin typeface="Arial" panose="020B0604020202020204" pitchFamily="34" charset="0"/>
              </a:rPr>
              <a:t>int cols = </a:t>
            </a:r>
            <a:r>
              <a:rPr lang="en-US" sz="1350" dirty="0" err="1">
                <a:solidFill>
                  <a:srgbClr val="595959"/>
                </a:solidFill>
                <a:latin typeface="Arial" panose="020B0604020202020204" pitchFamily="34" charset="0"/>
              </a:rPr>
              <a:t>g.getNumCols</a:t>
            </a:r>
            <a:r>
              <a:rPr lang="en-US" sz="1350" dirty="0">
                <a:solidFill>
                  <a:srgbClr val="595959"/>
                </a:solidFill>
                <a:latin typeface="Arial" panose="020B0604020202020204" pitchFamily="34" charset="0"/>
              </a:rPr>
              <a:t>();</a:t>
            </a:r>
            <a:endParaRPr lang="en-US" b="0" dirty="0">
              <a:effectLst/>
            </a:endParaRPr>
          </a:p>
          <a:p>
            <a:pPr marL="0" indent="0">
              <a:spcAft>
                <a:spcPts val="900"/>
              </a:spcAft>
              <a:buNone/>
            </a:pPr>
            <a:r>
              <a:rPr lang="en-US" sz="1350" dirty="0">
                <a:solidFill>
                  <a:srgbClr val="595959"/>
                </a:solidFill>
                <a:latin typeface="Arial" panose="020B0604020202020204" pitchFamily="34" charset="0"/>
              </a:rPr>
              <a:t>for(int </a:t>
            </a:r>
            <a:r>
              <a:rPr lang="en-US" sz="1350" dirty="0" err="1">
                <a:solidFill>
                  <a:srgbClr val="595959"/>
                </a:solidFill>
                <a:latin typeface="Arial" panose="020B0604020202020204" pitchFamily="34" charset="0"/>
              </a:rPr>
              <a:t>i</a:t>
            </a:r>
            <a:r>
              <a:rPr lang="en-US" sz="1350" dirty="0">
                <a:solidFill>
                  <a:srgbClr val="595959"/>
                </a:solidFill>
                <a:latin typeface="Arial" panose="020B0604020202020204" pitchFamily="34" charset="0"/>
              </a:rPr>
              <a:t>=0; </a:t>
            </a:r>
            <a:r>
              <a:rPr lang="en-US" sz="1350" dirty="0" err="1">
                <a:solidFill>
                  <a:srgbClr val="595959"/>
                </a:solidFill>
                <a:latin typeface="Arial" panose="020B0604020202020204" pitchFamily="34" charset="0"/>
              </a:rPr>
              <a:t>i</a:t>
            </a:r>
            <a:r>
              <a:rPr lang="en-US" sz="1350" dirty="0">
                <a:solidFill>
                  <a:srgbClr val="595959"/>
                </a:solidFill>
                <a:latin typeface="Arial" panose="020B0604020202020204" pitchFamily="34" charset="0"/>
              </a:rPr>
              <a:t>&lt;rows; </a:t>
            </a:r>
            <a:r>
              <a:rPr lang="en-US" sz="1350" dirty="0" err="1">
                <a:solidFill>
                  <a:srgbClr val="595959"/>
                </a:solidFill>
                <a:latin typeface="Arial" panose="020B0604020202020204" pitchFamily="34" charset="0"/>
              </a:rPr>
              <a:t>i</a:t>
            </a:r>
            <a:r>
              <a:rPr lang="en-US" sz="1350" dirty="0">
                <a:solidFill>
                  <a:srgbClr val="595959"/>
                </a:solidFill>
                <a:latin typeface="Arial" panose="020B0604020202020204" pitchFamily="34" charset="0"/>
              </a:rPr>
              <a:t>++) {</a:t>
            </a:r>
            <a:endParaRPr lang="en-US" b="0" dirty="0">
              <a:effectLst/>
            </a:endParaRPr>
          </a:p>
          <a:p>
            <a:pPr marL="0" indent="0">
              <a:spcAft>
                <a:spcPts val="900"/>
              </a:spcAft>
              <a:buNone/>
            </a:pPr>
            <a:r>
              <a:rPr lang="en-US" sz="1350" dirty="0">
                <a:solidFill>
                  <a:srgbClr val="595959"/>
                </a:solidFill>
                <a:latin typeface="Arial" panose="020B0604020202020204" pitchFamily="34" charset="0"/>
              </a:rPr>
              <a:t>    for(int j=0; j&lt;cols; </a:t>
            </a:r>
            <a:r>
              <a:rPr lang="en-US" sz="1350" dirty="0" err="1">
                <a:solidFill>
                  <a:srgbClr val="595959"/>
                </a:solidFill>
                <a:latin typeface="Arial" panose="020B0604020202020204" pitchFamily="34" charset="0"/>
              </a:rPr>
              <a:t>j++</a:t>
            </a:r>
            <a:r>
              <a:rPr lang="en-US" sz="1350" dirty="0">
                <a:solidFill>
                  <a:srgbClr val="595959"/>
                </a:solidFill>
                <a:latin typeface="Arial" panose="020B0604020202020204" pitchFamily="34" charset="0"/>
              </a:rPr>
              <a:t>) {</a:t>
            </a:r>
            <a:endParaRPr lang="en-US" b="0" dirty="0">
              <a:effectLst/>
            </a:endParaRPr>
          </a:p>
          <a:p>
            <a:pPr marL="0" indent="0">
              <a:spcAft>
                <a:spcPts val="900"/>
              </a:spcAft>
              <a:buNone/>
            </a:pPr>
            <a:r>
              <a:rPr lang="en-US" sz="1350" dirty="0">
                <a:solidFill>
                  <a:srgbClr val="595959"/>
                </a:solidFill>
                <a:latin typeface="Arial" panose="020B0604020202020204" pitchFamily="34" charset="0"/>
              </a:rPr>
              <a:t>        </a:t>
            </a:r>
            <a:r>
              <a:rPr lang="en-US" sz="1350" dirty="0" err="1">
                <a:solidFill>
                  <a:srgbClr val="595959"/>
                </a:solidFill>
                <a:latin typeface="Arial" panose="020B0604020202020204" pitchFamily="34" charset="0"/>
              </a:rPr>
              <a:t>g.setColor</a:t>
            </a:r>
            <a:r>
              <a:rPr lang="en-US" sz="1350" dirty="0">
                <a:solidFill>
                  <a:srgbClr val="595959"/>
                </a:solidFill>
                <a:latin typeface="Arial" panose="020B0604020202020204" pitchFamily="34" charset="0"/>
              </a:rPr>
              <a:t>(</a:t>
            </a:r>
            <a:r>
              <a:rPr lang="en-US" sz="1350" dirty="0" err="1">
                <a:solidFill>
                  <a:srgbClr val="595959"/>
                </a:solidFill>
                <a:latin typeface="Arial" panose="020B0604020202020204" pitchFamily="34" charset="0"/>
              </a:rPr>
              <a:t>i</a:t>
            </a:r>
            <a:r>
              <a:rPr lang="en-US" sz="1350" dirty="0">
                <a:solidFill>
                  <a:srgbClr val="595959"/>
                </a:solidFill>
                <a:latin typeface="Arial" panose="020B0604020202020204" pitchFamily="34" charset="0"/>
              </a:rPr>
              <a:t>, j, </a:t>
            </a:r>
            <a:r>
              <a:rPr lang="en-US" sz="1350" dirty="0" err="1">
                <a:solidFill>
                  <a:srgbClr val="595959"/>
                </a:solidFill>
                <a:latin typeface="Arial" panose="020B0604020202020204" pitchFamily="34" charset="0"/>
              </a:rPr>
              <a:t>Color.RED</a:t>
            </a:r>
            <a:r>
              <a:rPr lang="en-US" sz="1350" dirty="0">
                <a:solidFill>
                  <a:srgbClr val="595959"/>
                </a:solidFill>
                <a:latin typeface="Arial" panose="020B0604020202020204" pitchFamily="34" charset="0"/>
              </a:rPr>
              <a:t>);</a:t>
            </a:r>
          </a:p>
          <a:p>
            <a:pPr marL="0" indent="0">
              <a:spcAft>
                <a:spcPts val="900"/>
              </a:spcAft>
              <a:buNone/>
            </a:pPr>
            <a:r>
              <a:rPr lang="en-US" sz="1350" dirty="0">
                <a:solidFill>
                  <a:srgbClr val="595959"/>
                </a:solidFill>
                <a:latin typeface="Arial" panose="020B0604020202020204" pitchFamily="34" charset="0"/>
              </a:rPr>
              <a:t>     }</a:t>
            </a:r>
          </a:p>
          <a:p>
            <a:pPr marL="0" indent="0">
              <a:spcAft>
                <a:spcPts val="900"/>
              </a:spcAft>
              <a:buNone/>
            </a:pPr>
            <a:r>
              <a:rPr lang="en-US" sz="1350" dirty="0">
                <a:solidFill>
                  <a:srgbClr val="595959"/>
                </a:solidFill>
                <a:latin typeface="Arial" panose="020B0604020202020204" pitchFamily="34" charset="0"/>
              </a:rPr>
              <a:t>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909DC3-F4F6-5DA0-AD85-6268074B9B67}"/>
              </a:ext>
            </a:extLst>
          </p:cNvPr>
          <p:cNvSpPr txBox="1"/>
          <p:nvPr/>
        </p:nvSpPr>
        <p:spPr>
          <a:xfrm>
            <a:off x="4850296" y="1526154"/>
            <a:ext cx="27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sng" dirty="0">
                <a:solidFill>
                  <a:schemeClr val="accent1"/>
                </a:solidFill>
              </a:rPr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811EF4-4DBB-54D2-D38D-06C6E28AD44C}"/>
              </a:ext>
            </a:extLst>
          </p:cNvPr>
          <p:cNvSpPr txBox="1"/>
          <p:nvPr/>
        </p:nvSpPr>
        <p:spPr>
          <a:xfrm>
            <a:off x="5712026" y="3875484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E: None of the above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8EE2CB-87F6-CA2C-2692-11E56B83CDD9}"/>
              </a:ext>
            </a:extLst>
          </p:cNvPr>
          <p:cNvSpPr txBox="1"/>
          <p:nvPr/>
        </p:nvSpPr>
        <p:spPr>
          <a:xfrm>
            <a:off x="4840357" y="3298679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36CD9D-81D0-B278-6A98-5D2AD3898575}"/>
              </a:ext>
            </a:extLst>
          </p:cNvPr>
          <p:cNvSpPr txBox="1"/>
          <p:nvPr/>
        </p:nvSpPr>
        <p:spPr>
          <a:xfrm>
            <a:off x="8498291" y="153609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704A70-E0A1-27FC-79E0-432CC44D2A59}"/>
              </a:ext>
            </a:extLst>
          </p:cNvPr>
          <p:cNvSpPr txBox="1"/>
          <p:nvPr/>
        </p:nvSpPr>
        <p:spPr>
          <a:xfrm>
            <a:off x="8488673" y="3284385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753635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8154AB-E57C-898A-2469-5FABB8C9F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What is the second cell that this code colors?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A5810D3-B2FD-5D94-BECA-540C8E8E52AF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4860235" y="1565910"/>
          <a:ext cx="3886208" cy="201168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42888">
                  <a:extLst>
                    <a:ext uri="{9D8B030D-6E8A-4147-A177-3AD203B41FA5}">
                      <a16:colId xmlns:a16="http://schemas.microsoft.com/office/drawing/2014/main" val="3077562087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3370002301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4088177239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2392789348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347010889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2462924761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2487475810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2949040280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3040891734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320164415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1722791034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2744198766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78772539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1021078547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965914222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1614833081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434639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91611376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350203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2247598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48981519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6249274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4618805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07279786"/>
                  </a:ext>
                </a:extLst>
              </a:tr>
            </a:tbl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888E8F-2A1A-FD44-773B-74C421298D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" y="1268016"/>
            <a:ext cx="3886200" cy="3263504"/>
          </a:xfrm>
        </p:spPr>
        <p:txBody>
          <a:bodyPr/>
          <a:lstStyle/>
          <a:p>
            <a:pPr marL="0" indent="0">
              <a:spcAft>
                <a:spcPts val="900"/>
              </a:spcAft>
              <a:buNone/>
            </a:pPr>
            <a:r>
              <a:rPr lang="en-US" sz="1350" dirty="0">
                <a:solidFill>
                  <a:srgbClr val="595959"/>
                </a:solidFill>
                <a:latin typeface="Arial" panose="020B0604020202020204" pitchFamily="34" charset="0"/>
              </a:rPr>
              <a:t>int rows = </a:t>
            </a:r>
            <a:r>
              <a:rPr lang="en-US" sz="1350" dirty="0" err="1">
                <a:solidFill>
                  <a:srgbClr val="595959"/>
                </a:solidFill>
                <a:latin typeface="Arial" panose="020B0604020202020204" pitchFamily="34" charset="0"/>
              </a:rPr>
              <a:t>g.getNumRows</a:t>
            </a:r>
            <a:r>
              <a:rPr lang="en-US" sz="1350" dirty="0">
                <a:solidFill>
                  <a:srgbClr val="595959"/>
                </a:solidFill>
                <a:latin typeface="Arial" panose="020B0604020202020204" pitchFamily="34" charset="0"/>
              </a:rPr>
              <a:t>();</a:t>
            </a:r>
            <a:endParaRPr lang="en-US" b="0" dirty="0">
              <a:effectLst/>
            </a:endParaRPr>
          </a:p>
          <a:p>
            <a:pPr marL="0" indent="0">
              <a:spcAft>
                <a:spcPts val="900"/>
              </a:spcAft>
              <a:buNone/>
            </a:pPr>
            <a:r>
              <a:rPr lang="en-US" sz="1350" dirty="0">
                <a:solidFill>
                  <a:srgbClr val="595959"/>
                </a:solidFill>
                <a:latin typeface="Arial" panose="020B0604020202020204" pitchFamily="34" charset="0"/>
              </a:rPr>
              <a:t>int cols = </a:t>
            </a:r>
            <a:r>
              <a:rPr lang="en-US" sz="1350" dirty="0" err="1">
                <a:solidFill>
                  <a:srgbClr val="595959"/>
                </a:solidFill>
                <a:latin typeface="Arial" panose="020B0604020202020204" pitchFamily="34" charset="0"/>
              </a:rPr>
              <a:t>g.getNumCols</a:t>
            </a:r>
            <a:r>
              <a:rPr lang="en-US" sz="1350" dirty="0">
                <a:solidFill>
                  <a:srgbClr val="595959"/>
                </a:solidFill>
                <a:latin typeface="Arial" panose="020B0604020202020204" pitchFamily="34" charset="0"/>
              </a:rPr>
              <a:t>();</a:t>
            </a:r>
            <a:endParaRPr lang="en-US" b="0" dirty="0">
              <a:effectLst/>
            </a:endParaRPr>
          </a:p>
          <a:p>
            <a:pPr marL="0" indent="0">
              <a:spcAft>
                <a:spcPts val="900"/>
              </a:spcAft>
              <a:buNone/>
            </a:pPr>
            <a:r>
              <a:rPr lang="en-US" sz="1350" dirty="0">
                <a:solidFill>
                  <a:srgbClr val="595959"/>
                </a:solidFill>
                <a:latin typeface="Arial" panose="020B0604020202020204" pitchFamily="34" charset="0"/>
              </a:rPr>
              <a:t>for(int </a:t>
            </a:r>
            <a:r>
              <a:rPr lang="en-US" sz="1350" dirty="0" err="1">
                <a:solidFill>
                  <a:srgbClr val="595959"/>
                </a:solidFill>
                <a:latin typeface="Arial" panose="020B0604020202020204" pitchFamily="34" charset="0"/>
              </a:rPr>
              <a:t>i</a:t>
            </a:r>
            <a:r>
              <a:rPr lang="en-US" sz="1350" dirty="0">
                <a:solidFill>
                  <a:srgbClr val="595959"/>
                </a:solidFill>
                <a:latin typeface="Arial" panose="020B0604020202020204" pitchFamily="34" charset="0"/>
              </a:rPr>
              <a:t>=0; </a:t>
            </a:r>
            <a:r>
              <a:rPr lang="en-US" sz="1350" dirty="0" err="1">
                <a:solidFill>
                  <a:srgbClr val="595959"/>
                </a:solidFill>
                <a:latin typeface="Arial" panose="020B0604020202020204" pitchFamily="34" charset="0"/>
              </a:rPr>
              <a:t>i</a:t>
            </a:r>
            <a:r>
              <a:rPr lang="en-US" sz="1350" dirty="0">
                <a:solidFill>
                  <a:srgbClr val="595959"/>
                </a:solidFill>
                <a:latin typeface="Arial" panose="020B0604020202020204" pitchFamily="34" charset="0"/>
              </a:rPr>
              <a:t>&lt;rows; </a:t>
            </a:r>
            <a:r>
              <a:rPr lang="en-US" sz="1350" dirty="0" err="1">
                <a:solidFill>
                  <a:srgbClr val="595959"/>
                </a:solidFill>
                <a:latin typeface="Arial" panose="020B0604020202020204" pitchFamily="34" charset="0"/>
              </a:rPr>
              <a:t>i</a:t>
            </a:r>
            <a:r>
              <a:rPr lang="en-US" sz="1350" dirty="0">
                <a:solidFill>
                  <a:srgbClr val="595959"/>
                </a:solidFill>
                <a:latin typeface="Arial" panose="020B0604020202020204" pitchFamily="34" charset="0"/>
              </a:rPr>
              <a:t>++) {</a:t>
            </a:r>
            <a:endParaRPr lang="en-US" b="0" dirty="0">
              <a:effectLst/>
            </a:endParaRPr>
          </a:p>
          <a:p>
            <a:pPr marL="0" indent="0">
              <a:spcAft>
                <a:spcPts val="900"/>
              </a:spcAft>
              <a:buNone/>
            </a:pPr>
            <a:r>
              <a:rPr lang="en-US" sz="1350" dirty="0">
                <a:solidFill>
                  <a:srgbClr val="595959"/>
                </a:solidFill>
                <a:latin typeface="Arial" panose="020B0604020202020204" pitchFamily="34" charset="0"/>
              </a:rPr>
              <a:t>    for(int j=0; j&lt;cols; </a:t>
            </a:r>
            <a:r>
              <a:rPr lang="en-US" sz="1350" dirty="0" err="1">
                <a:solidFill>
                  <a:srgbClr val="595959"/>
                </a:solidFill>
                <a:latin typeface="Arial" panose="020B0604020202020204" pitchFamily="34" charset="0"/>
              </a:rPr>
              <a:t>j++</a:t>
            </a:r>
            <a:r>
              <a:rPr lang="en-US" sz="1350" dirty="0">
                <a:solidFill>
                  <a:srgbClr val="595959"/>
                </a:solidFill>
                <a:latin typeface="Arial" panose="020B0604020202020204" pitchFamily="34" charset="0"/>
              </a:rPr>
              <a:t>) {</a:t>
            </a:r>
            <a:endParaRPr lang="en-US" b="0" dirty="0">
              <a:effectLst/>
            </a:endParaRPr>
          </a:p>
          <a:p>
            <a:pPr marL="0" indent="0">
              <a:spcAft>
                <a:spcPts val="900"/>
              </a:spcAft>
              <a:buNone/>
            </a:pPr>
            <a:r>
              <a:rPr lang="en-US" sz="1350" dirty="0">
                <a:solidFill>
                  <a:srgbClr val="595959"/>
                </a:solidFill>
                <a:latin typeface="Arial" panose="020B0604020202020204" pitchFamily="34" charset="0"/>
              </a:rPr>
              <a:t>        </a:t>
            </a:r>
            <a:r>
              <a:rPr lang="en-US" sz="1350" dirty="0" err="1">
                <a:solidFill>
                  <a:srgbClr val="595959"/>
                </a:solidFill>
                <a:latin typeface="Arial" panose="020B0604020202020204" pitchFamily="34" charset="0"/>
              </a:rPr>
              <a:t>g.setColor</a:t>
            </a:r>
            <a:r>
              <a:rPr lang="en-US" sz="1350" dirty="0">
                <a:solidFill>
                  <a:srgbClr val="595959"/>
                </a:solidFill>
                <a:latin typeface="Arial" panose="020B0604020202020204" pitchFamily="34" charset="0"/>
              </a:rPr>
              <a:t>(</a:t>
            </a:r>
            <a:r>
              <a:rPr lang="en-US" sz="1350" dirty="0" err="1">
                <a:solidFill>
                  <a:srgbClr val="595959"/>
                </a:solidFill>
                <a:latin typeface="Arial" panose="020B0604020202020204" pitchFamily="34" charset="0"/>
              </a:rPr>
              <a:t>i</a:t>
            </a:r>
            <a:r>
              <a:rPr lang="en-US" sz="1350" dirty="0">
                <a:solidFill>
                  <a:srgbClr val="595959"/>
                </a:solidFill>
                <a:latin typeface="Arial" panose="020B0604020202020204" pitchFamily="34" charset="0"/>
              </a:rPr>
              <a:t>, j, </a:t>
            </a:r>
            <a:r>
              <a:rPr lang="en-US" sz="1350" dirty="0" err="1">
                <a:solidFill>
                  <a:srgbClr val="595959"/>
                </a:solidFill>
                <a:latin typeface="Arial" panose="020B0604020202020204" pitchFamily="34" charset="0"/>
              </a:rPr>
              <a:t>Color.RED</a:t>
            </a:r>
            <a:r>
              <a:rPr lang="en-US" sz="1350" dirty="0">
                <a:solidFill>
                  <a:srgbClr val="595959"/>
                </a:solidFill>
                <a:latin typeface="Arial" panose="020B0604020202020204" pitchFamily="34" charset="0"/>
              </a:rPr>
              <a:t>);</a:t>
            </a:r>
          </a:p>
          <a:p>
            <a:pPr marL="0" indent="0">
              <a:spcAft>
                <a:spcPts val="900"/>
              </a:spcAft>
              <a:buNone/>
            </a:pPr>
            <a:r>
              <a:rPr lang="en-US" sz="1350" dirty="0">
                <a:solidFill>
                  <a:srgbClr val="595959"/>
                </a:solidFill>
                <a:latin typeface="Arial" panose="020B0604020202020204" pitchFamily="34" charset="0"/>
              </a:rPr>
              <a:t>     }</a:t>
            </a:r>
          </a:p>
          <a:p>
            <a:pPr marL="0" indent="0">
              <a:spcAft>
                <a:spcPts val="900"/>
              </a:spcAft>
              <a:buNone/>
            </a:pPr>
            <a:r>
              <a:rPr lang="en-US" sz="1350" dirty="0">
                <a:solidFill>
                  <a:srgbClr val="595959"/>
                </a:solidFill>
                <a:latin typeface="Arial" panose="020B0604020202020204" pitchFamily="34" charset="0"/>
              </a:rPr>
              <a:t>}</a:t>
            </a:r>
            <a:endParaRPr lang="en-US" b="0" dirty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909DC3-F4F6-5DA0-AD85-6268074B9B67}"/>
              </a:ext>
            </a:extLst>
          </p:cNvPr>
          <p:cNvSpPr txBox="1"/>
          <p:nvPr/>
        </p:nvSpPr>
        <p:spPr>
          <a:xfrm>
            <a:off x="5087060" y="152615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811EF4-4DBB-54D2-D38D-06C6E28AD44C}"/>
              </a:ext>
            </a:extLst>
          </p:cNvPr>
          <p:cNvSpPr txBox="1"/>
          <p:nvPr/>
        </p:nvSpPr>
        <p:spPr>
          <a:xfrm>
            <a:off x="5712026" y="3875484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E: None of the above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8EE2CB-87F6-CA2C-2692-11E56B83CDD9}"/>
              </a:ext>
            </a:extLst>
          </p:cNvPr>
          <p:cNvSpPr txBox="1"/>
          <p:nvPr/>
        </p:nvSpPr>
        <p:spPr>
          <a:xfrm>
            <a:off x="5087060" y="1801675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36CD9D-81D0-B278-6A98-5D2AD3898575}"/>
              </a:ext>
            </a:extLst>
          </p:cNvPr>
          <p:cNvSpPr txBox="1"/>
          <p:nvPr/>
        </p:nvSpPr>
        <p:spPr>
          <a:xfrm>
            <a:off x="4857018" y="179587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704A70-E0A1-27FC-79E0-432CC44D2A59}"/>
              </a:ext>
            </a:extLst>
          </p:cNvPr>
          <p:cNvSpPr txBox="1"/>
          <p:nvPr/>
        </p:nvSpPr>
        <p:spPr>
          <a:xfrm>
            <a:off x="8488673" y="3284385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96233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8154AB-E57C-898A-2469-5FABB8C9F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What is the second cell that this code colors?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A5810D3-B2FD-5D94-BECA-540C8E8E52AF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4860235" y="1565910"/>
          <a:ext cx="3886208" cy="201168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42888">
                  <a:extLst>
                    <a:ext uri="{9D8B030D-6E8A-4147-A177-3AD203B41FA5}">
                      <a16:colId xmlns:a16="http://schemas.microsoft.com/office/drawing/2014/main" val="3077562087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3370002301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4088177239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2392789348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347010889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2462924761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2487475810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2949040280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3040891734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320164415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1722791034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2744198766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78772539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1021078547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965914222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1614833081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434639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91611376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350203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2247598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48981519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6249274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4618805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07279786"/>
                  </a:ext>
                </a:extLst>
              </a:tr>
            </a:tbl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888E8F-2A1A-FD44-773B-74C421298D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" y="1268016"/>
            <a:ext cx="3886200" cy="3263504"/>
          </a:xfrm>
        </p:spPr>
        <p:txBody>
          <a:bodyPr/>
          <a:lstStyle/>
          <a:p>
            <a:pPr marL="0" indent="0">
              <a:spcAft>
                <a:spcPts val="900"/>
              </a:spcAft>
              <a:buNone/>
            </a:pPr>
            <a:r>
              <a:rPr lang="en-US" sz="1350" dirty="0">
                <a:solidFill>
                  <a:srgbClr val="595959"/>
                </a:solidFill>
                <a:latin typeface="Arial" panose="020B0604020202020204" pitchFamily="34" charset="0"/>
              </a:rPr>
              <a:t>int rows = </a:t>
            </a:r>
            <a:r>
              <a:rPr lang="en-US" sz="1350" dirty="0" err="1">
                <a:solidFill>
                  <a:srgbClr val="595959"/>
                </a:solidFill>
                <a:latin typeface="Arial" panose="020B0604020202020204" pitchFamily="34" charset="0"/>
              </a:rPr>
              <a:t>g.getNumRows</a:t>
            </a:r>
            <a:r>
              <a:rPr lang="en-US" sz="1350" dirty="0">
                <a:solidFill>
                  <a:srgbClr val="595959"/>
                </a:solidFill>
                <a:latin typeface="Arial" panose="020B0604020202020204" pitchFamily="34" charset="0"/>
              </a:rPr>
              <a:t>();</a:t>
            </a:r>
            <a:endParaRPr lang="en-US" b="0" dirty="0">
              <a:effectLst/>
            </a:endParaRPr>
          </a:p>
          <a:p>
            <a:pPr marL="0" indent="0">
              <a:spcAft>
                <a:spcPts val="900"/>
              </a:spcAft>
              <a:buNone/>
            </a:pPr>
            <a:r>
              <a:rPr lang="en-US" sz="1350" dirty="0">
                <a:solidFill>
                  <a:srgbClr val="595959"/>
                </a:solidFill>
                <a:latin typeface="Arial" panose="020B0604020202020204" pitchFamily="34" charset="0"/>
              </a:rPr>
              <a:t>int cols = </a:t>
            </a:r>
            <a:r>
              <a:rPr lang="en-US" sz="1350" dirty="0" err="1">
                <a:solidFill>
                  <a:srgbClr val="595959"/>
                </a:solidFill>
                <a:latin typeface="Arial" panose="020B0604020202020204" pitchFamily="34" charset="0"/>
              </a:rPr>
              <a:t>g.getNumCols</a:t>
            </a:r>
            <a:r>
              <a:rPr lang="en-US" sz="1350" dirty="0">
                <a:solidFill>
                  <a:srgbClr val="595959"/>
                </a:solidFill>
                <a:latin typeface="Arial" panose="020B0604020202020204" pitchFamily="34" charset="0"/>
              </a:rPr>
              <a:t>();</a:t>
            </a:r>
            <a:endParaRPr lang="en-US" b="0" dirty="0">
              <a:effectLst/>
            </a:endParaRPr>
          </a:p>
          <a:p>
            <a:pPr marL="0" indent="0">
              <a:spcAft>
                <a:spcPts val="900"/>
              </a:spcAft>
              <a:buNone/>
            </a:pPr>
            <a:r>
              <a:rPr lang="en-US" sz="1350" dirty="0">
                <a:solidFill>
                  <a:srgbClr val="595959"/>
                </a:solidFill>
                <a:latin typeface="Arial" panose="020B0604020202020204" pitchFamily="34" charset="0"/>
              </a:rPr>
              <a:t>for(int </a:t>
            </a:r>
            <a:r>
              <a:rPr lang="en-US" sz="1350" dirty="0" err="1">
                <a:solidFill>
                  <a:srgbClr val="595959"/>
                </a:solidFill>
                <a:latin typeface="Arial" panose="020B0604020202020204" pitchFamily="34" charset="0"/>
              </a:rPr>
              <a:t>i</a:t>
            </a:r>
            <a:r>
              <a:rPr lang="en-US" sz="1350" dirty="0">
                <a:solidFill>
                  <a:srgbClr val="595959"/>
                </a:solidFill>
                <a:latin typeface="Arial" panose="020B0604020202020204" pitchFamily="34" charset="0"/>
              </a:rPr>
              <a:t>=0; </a:t>
            </a:r>
            <a:r>
              <a:rPr lang="en-US" sz="1350" dirty="0" err="1">
                <a:solidFill>
                  <a:srgbClr val="595959"/>
                </a:solidFill>
                <a:latin typeface="Arial" panose="020B0604020202020204" pitchFamily="34" charset="0"/>
              </a:rPr>
              <a:t>i</a:t>
            </a:r>
            <a:r>
              <a:rPr lang="en-US" sz="1350" dirty="0">
                <a:solidFill>
                  <a:srgbClr val="595959"/>
                </a:solidFill>
                <a:latin typeface="Arial" panose="020B0604020202020204" pitchFamily="34" charset="0"/>
              </a:rPr>
              <a:t>&lt;rows; </a:t>
            </a:r>
            <a:r>
              <a:rPr lang="en-US" sz="1350" dirty="0" err="1">
                <a:solidFill>
                  <a:srgbClr val="595959"/>
                </a:solidFill>
                <a:latin typeface="Arial" panose="020B0604020202020204" pitchFamily="34" charset="0"/>
              </a:rPr>
              <a:t>i</a:t>
            </a:r>
            <a:r>
              <a:rPr lang="en-US" sz="1350" dirty="0">
                <a:solidFill>
                  <a:srgbClr val="595959"/>
                </a:solidFill>
                <a:latin typeface="Arial" panose="020B0604020202020204" pitchFamily="34" charset="0"/>
              </a:rPr>
              <a:t>++) {</a:t>
            </a:r>
            <a:endParaRPr lang="en-US" b="0" dirty="0">
              <a:effectLst/>
            </a:endParaRPr>
          </a:p>
          <a:p>
            <a:pPr marL="0" indent="0">
              <a:spcAft>
                <a:spcPts val="900"/>
              </a:spcAft>
              <a:buNone/>
            </a:pPr>
            <a:r>
              <a:rPr lang="en-US" sz="1350" dirty="0">
                <a:solidFill>
                  <a:srgbClr val="595959"/>
                </a:solidFill>
                <a:latin typeface="Arial" panose="020B0604020202020204" pitchFamily="34" charset="0"/>
              </a:rPr>
              <a:t>    for(int j=0; j&lt;cols; </a:t>
            </a:r>
            <a:r>
              <a:rPr lang="en-US" sz="1350" dirty="0" err="1">
                <a:solidFill>
                  <a:srgbClr val="595959"/>
                </a:solidFill>
                <a:latin typeface="Arial" panose="020B0604020202020204" pitchFamily="34" charset="0"/>
              </a:rPr>
              <a:t>j++</a:t>
            </a:r>
            <a:r>
              <a:rPr lang="en-US" sz="1350" dirty="0">
                <a:solidFill>
                  <a:srgbClr val="595959"/>
                </a:solidFill>
                <a:latin typeface="Arial" panose="020B0604020202020204" pitchFamily="34" charset="0"/>
              </a:rPr>
              <a:t>) {</a:t>
            </a:r>
            <a:endParaRPr lang="en-US" b="0" dirty="0">
              <a:effectLst/>
            </a:endParaRPr>
          </a:p>
          <a:p>
            <a:pPr marL="0" indent="0">
              <a:spcAft>
                <a:spcPts val="900"/>
              </a:spcAft>
              <a:buNone/>
            </a:pPr>
            <a:r>
              <a:rPr lang="en-US" sz="1350" dirty="0">
                <a:solidFill>
                  <a:srgbClr val="595959"/>
                </a:solidFill>
                <a:latin typeface="Arial" panose="020B0604020202020204" pitchFamily="34" charset="0"/>
              </a:rPr>
              <a:t>        </a:t>
            </a:r>
            <a:r>
              <a:rPr lang="en-US" sz="1350" dirty="0" err="1">
                <a:solidFill>
                  <a:srgbClr val="595959"/>
                </a:solidFill>
                <a:latin typeface="Arial" panose="020B0604020202020204" pitchFamily="34" charset="0"/>
              </a:rPr>
              <a:t>g.setColor</a:t>
            </a:r>
            <a:r>
              <a:rPr lang="en-US" sz="1350" dirty="0">
                <a:solidFill>
                  <a:srgbClr val="595959"/>
                </a:solidFill>
                <a:latin typeface="Arial" panose="020B0604020202020204" pitchFamily="34" charset="0"/>
              </a:rPr>
              <a:t>(</a:t>
            </a:r>
            <a:r>
              <a:rPr lang="en-US" sz="1350" dirty="0" err="1">
                <a:solidFill>
                  <a:srgbClr val="595959"/>
                </a:solidFill>
                <a:latin typeface="Arial" panose="020B0604020202020204" pitchFamily="34" charset="0"/>
              </a:rPr>
              <a:t>i</a:t>
            </a:r>
            <a:r>
              <a:rPr lang="en-US" sz="1350" dirty="0">
                <a:solidFill>
                  <a:srgbClr val="595959"/>
                </a:solidFill>
                <a:latin typeface="Arial" panose="020B0604020202020204" pitchFamily="34" charset="0"/>
              </a:rPr>
              <a:t>, j, </a:t>
            </a:r>
            <a:r>
              <a:rPr lang="en-US" sz="1350" dirty="0" err="1">
                <a:solidFill>
                  <a:srgbClr val="595959"/>
                </a:solidFill>
                <a:latin typeface="Arial" panose="020B0604020202020204" pitchFamily="34" charset="0"/>
              </a:rPr>
              <a:t>Color.RED</a:t>
            </a:r>
            <a:r>
              <a:rPr lang="en-US" sz="1350" dirty="0">
                <a:solidFill>
                  <a:srgbClr val="595959"/>
                </a:solidFill>
                <a:latin typeface="Arial" panose="020B0604020202020204" pitchFamily="34" charset="0"/>
              </a:rPr>
              <a:t>);</a:t>
            </a:r>
          </a:p>
          <a:p>
            <a:pPr marL="0" indent="0">
              <a:spcAft>
                <a:spcPts val="900"/>
              </a:spcAft>
              <a:buNone/>
            </a:pPr>
            <a:r>
              <a:rPr lang="en-US" sz="1350" dirty="0">
                <a:solidFill>
                  <a:srgbClr val="595959"/>
                </a:solidFill>
                <a:latin typeface="Arial" panose="020B0604020202020204" pitchFamily="34" charset="0"/>
              </a:rPr>
              <a:t>     }</a:t>
            </a:r>
          </a:p>
          <a:p>
            <a:pPr marL="0" indent="0">
              <a:spcAft>
                <a:spcPts val="900"/>
              </a:spcAft>
              <a:buNone/>
            </a:pPr>
            <a:r>
              <a:rPr lang="en-US" sz="1350" dirty="0">
                <a:solidFill>
                  <a:srgbClr val="595959"/>
                </a:solidFill>
                <a:latin typeface="Arial" panose="020B0604020202020204" pitchFamily="34" charset="0"/>
              </a:rPr>
              <a:t>}</a:t>
            </a:r>
            <a:endParaRPr lang="en-US" b="0" dirty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909DC3-F4F6-5DA0-AD85-6268074B9B67}"/>
              </a:ext>
            </a:extLst>
          </p:cNvPr>
          <p:cNvSpPr txBox="1"/>
          <p:nvPr/>
        </p:nvSpPr>
        <p:spPr>
          <a:xfrm>
            <a:off x="5087060" y="152615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811EF4-4DBB-54D2-D38D-06C6E28AD44C}"/>
              </a:ext>
            </a:extLst>
          </p:cNvPr>
          <p:cNvSpPr txBox="1"/>
          <p:nvPr/>
        </p:nvSpPr>
        <p:spPr>
          <a:xfrm>
            <a:off x="5712026" y="3875484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E: None of the above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8EE2CB-87F6-CA2C-2692-11E56B83CDD9}"/>
              </a:ext>
            </a:extLst>
          </p:cNvPr>
          <p:cNvSpPr txBox="1"/>
          <p:nvPr/>
        </p:nvSpPr>
        <p:spPr>
          <a:xfrm>
            <a:off x="5087060" y="1801675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36CD9D-81D0-B278-6A98-5D2AD3898575}"/>
              </a:ext>
            </a:extLst>
          </p:cNvPr>
          <p:cNvSpPr txBox="1"/>
          <p:nvPr/>
        </p:nvSpPr>
        <p:spPr>
          <a:xfrm>
            <a:off x="4857018" y="179587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704A70-E0A1-27FC-79E0-432CC44D2A59}"/>
              </a:ext>
            </a:extLst>
          </p:cNvPr>
          <p:cNvSpPr txBox="1"/>
          <p:nvPr/>
        </p:nvSpPr>
        <p:spPr>
          <a:xfrm>
            <a:off x="8488673" y="3284385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724371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8154AB-E57C-898A-2469-5FABB8C9F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How would you draw the British flag?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A5810D3-B2FD-5D94-BECA-540C8E8E52AF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4860235" y="1565910"/>
          <a:ext cx="3886208" cy="201168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42888">
                  <a:extLst>
                    <a:ext uri="{9D8B030D-6E8A-4147-A177-3AD203B41FA5}">
                      <a16:colId xmlns:a16="http://schemas.microsoft.com/office/drawing/2014/main" val="3077562087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3370002301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4088177239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2392789348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347010889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2462924761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2487475810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2949040280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3040891734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320164415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1722791034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2744198766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78772539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1021078547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965914222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1614833081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434639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611376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0203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47598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981519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49274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18805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07279786"/>
                  </a:ext>
                </a:extLst>
              </a:tr>
            </a:tbl>
          </a:graphicData>
        </a:graphic>
      </p:graphicFrame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C16A7B46-EF98-172D-3A4F-9FEA400F6B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8650" y="1565910"/>
            <a:ext cx="3416576" cy="2049946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62D10A-4940-D566-7B0B-F5A53FCCAE3B}"/>
              </a:ext>
            </a:extLst>
          </p:cNvPr>
          <p:cNvSpPr txBox="1"/>
          <p:nvPr/>
        </p:nvSpPr>
        <p:spPr>
          <a:xfrm>
            <a:off x="944218" y="4754240"/>
            <a:ext cx="712086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https://</a:t>
            </a:r>
            <a:r>
              <a:rPr lang="en-US" sz="1050" dirty="0" err="1"/>
              <a:t>en.wikipedia.org</a:t>
            </a:r>
            <a:r>
              <a:rPr lang="en-US" sz="1050" dirty="0"/>
              <a:t>/wiki/</a:t>
            </a:r>
            <a:r>
              <a:rPr lang="en-US" sz="1050" dirty="0" err="1"/>
              <a:t>Flag_of_Great_Britain</a:t>
            </a:r>
            <a:r>
              <a:rPr lang="en-US" sz="1050" dirty="0"/>
              <a:t>#/media/</a:t>
            </a:r>
            <a:r>
              <a:rPr lang="en-US" sz="1050" dirty="0" err="1"/>
              <a:t>File:Flag_of_Great_Britain</a:t>
            </a:r>
            <a:r>
              <a:rPr lang="en-US" sz="1050" dirty="0"/>
              <a:t>_(1707%E2%80%931800).</a:t>
            </a:r>
            <a:r>
              <a:rPr lang="en-US" sz="1050" dirty="0" err="1"/>
              <a:t>svg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121994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8154AB-E57C-898A-2469-5FABB8C9F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One strategy: Drawing “layers”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A5810D3-B2FD-5D94-BECA-540C8E8E52AF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4860235" y="1565910"/>
          <a:ext cx="3886208" cy="201168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42888">
                  <a:extLst>
                    <a:ext uri="{9D8B030D-6E8A-4147-A177-3AD203B41FA5}">
                      <a16:colId xmlns:a16="http://schemas.microsoft.com/office/drawing/2014/main" val="3077562087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3370002301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4088177239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2392789348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347010889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2462924761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2487475810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2949040280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3040891734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320164415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1722791034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2744198766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78772539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1021078547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965914222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1614833081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434639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611376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0203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47598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981519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49274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18805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07279786"/>
                  </a:ext>
                </a:extLst>
              </a:tr>
            </a:tbl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3AA7DC-883C-99BD-3084-85F52836D6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7566" y="1438792"/>
            <a:ext cx="3886200" cy="3263504"/>
          </a:xfrm>
        </p:spPr>
        <p:txBody>
          <a:bodyPr/>
          <a:lstStyle/>
          <a:p>
            <a:r>
              <a:rPr lang="en-US" dirty="0"/>
              <a:t>Color entire background blue</a:t>
            </a:r>
          </a:p>
          <a:p>
            <a:endParaRPr lang="en-US" dirty="0"/>
          </a:p>
          <a:p>
            <a:r>
              <a:rPr lang="en-US" dirty="0"/>
              <a:t>Draw white diagonals</a:t>
            </a:r>
          </a:p>
          <a:p>
            <a:endParaRPr lang="en-US" dirty="0"/>
          </a:p>
          <a:p>
            <a:r>
              <a:rPr lang="en-US" dirty="0"/>
              <a:t>Draw vertical and horizontal red lines</a:t>
            </a:r>
          </a:p>
        </p:txBody>
      </p:sp>
    </p:spTree>
    <p:extLst>
      <p:ext uri="{BB962C8B-B14F-4D97-AF65-F5344CB8AC3E}">
        <p14:creationId xmlns:p14="http://schemas.microsoft.com/office/powerpoint/2010/main" val="3337563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0BA5B90-32AF-E90A-EEB1-4810E49F5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Parallel computation</a:t>
            </a:r>
            <a:br>
              <a:rPr lang="en-US" dirty="0"/>
            </a:br>
            <a:r>
              <a:rPr lang="en-US" sz="1800" dirty="0"/>
              <a:t>(concept only now, do in later courses)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C48DD5-B6EF-B5EB-60C2-50E0B2D5C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Modern computers are all multicore (dual-core, quad-core, …) so they can perform multiple operations at a time</a:t>
            </a:r>
          </a:p>
          <a:p>
            <a:endParaRPr lang="en-US" dirty="0"/>
          </a:p>
          <a:p>
            <a:r>
              <a:rPr lang="en-US" dirty="0"/>
              <a:t>Potentially speeds up some tasks, like drawing the Armenian flag</a:t>
            </a:r>
          </a:p>
          <a:p>
            <a:pPr marL="342900" lvl="1" indent="0">
              <a:buNone/>
            </a:pPr>
            <a:r>
              <a:rPr lang="en-US" dirty="0"/>
              <a:t>Simultaneously do these tasks:</a:t>
            </a:r>
          </a:p>
          <a:p>
            <a:pPr lvl="1"/>
            <a:r>
              <a:rPr lang="en-US" dirty="0"/>
              <a:t>Draw red stripe</a:t>
            </a:r>
          </a:p>
          <a:p>
            <a:pPr lvl="1"/>
            <a:r>
              <a:rPr lang="en-US" dirty="0"/>
              <a:t>Draw blue stripe</a:t>
            </a:r>
          </a:p>
          <a:p>
            <a:pPr lvl="1"/>
            <a:r>
              <a:rPr lang="en-US" dirty="0"/>
              <a:t>Draw yellow stripe</a:t>
            </a:r>
          </a:p>
        </p:txBody>
      </p:sp>
      <p:pic>
        <p:nvPicPr>
          <p:cNvPr id="8" name="Picture 7" descr="A red blue and yellow grid&#10;&#10;Description automatically generated">
            <a:extLst>
              <a:ext uri="{FF2B5EF4-FFF2-40B4-BE49-F238E27FC236}">
                <a16:creationId xmlns:a16="http://schemas.microsoft.com/office/drawing/2014/main" id="{1FE10246-CCB3-59DD-D8AD-99A2EF090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881" y="2773020"/>
            <a:ext cx="2619854" cy="133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75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0BA5B90-32AF-E90A-EEB1-4810E49F5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Parallel computation</a:t>
            </a:r>
            <a:br>
              <a:rPr lang="en-US" dirty="0"/>
            </a:br>
            <a:r>
              <a:rPr lang="en-US" sz="1800" dirty="0"/>
              <a:t>(concept only now, do in later courses)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C48DD5-B6EF-B5EB-60C2-50E0B2D5C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Modern computers are all multicore (dual-core, quad-core, …) so they can perform multiple operations at a time</a:t>
            </a:r>
          </a:p>
          <a:p>
            <a:endParaRPr lang="en-US" dirty="0"/>
          </a:p>
          <a:p>
            <a:r>
              <a:rPr lang="en-US" dirty="0"/>
              <a:t>Potentially speeds up some tasks, like drawing the Armenian flag</a:t>
            </a:r>
          </a:p>
          <a:p>
            <a:pPr marL="342900" lvl="1" indent="0">
              <a:buNone/>
            </a:pPr>
            <a:r>
              <a:rPr lang="en-US" dirty="0"/>
              <a:t>Simultaneously do these tasks:</a:t>
            </a:r>
          </a:p>
          <a:p>
            <a:pPr lvl="1"/>
            <a:r>
              <a:rPr lang="en-US" dirty="0"/>
              <a:t>Draw red stripe</a:t>
            </a:r>
          </a:p>
          <a:p>
            <a:pPr lvl="1"/>
            <a:r>
              <a:rPr lang="en-US" dirty="0"/>
              <a:t>Draw blue stripe</a:t>
            </a:r>
          </a:p>
          <a:p>
            <a:pPr lvl="1"/>
            <a:r>
              <a:rPr lang="en-US" dirty="0"/>
              <a:t>Draw yellow stripe</a:t>
            </a:r>
          </a:p>
        </p:txBody>
      </p:sp>
      <p:pic>
        <p:nvPicPr>
          <p:cNvPr id="8" name="Picture 7" descr="A red blue and yellow grid&#10;&#10;Description automatically generated">
            <a:extLst>
              <a:ext uri="{FF2B5EF4-FFF2-40B4-BE49-F238E27FC236}">
                <a16:creationId xmlns:a16="http://schemas.microsoft.com/office/drawing/2014/main" id="{1FE10246-CCB3-59DD-D8AD-99A2EF090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881" y="2773020"/>
            <a:ext cx="2619854" cy="13341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596A6F-8621-C3B2-22A8-7D32D2230057}"/>
              </a:ext>
            </a:extLst>
          </p:cNvPr>
          <p:cNvSpPr txBox="1"/>
          <p:nvPr/>
        </p:nvSpPr>
        <p:spPr>
          <a:xfrm>
            <a:off x="159027" y="4286474"/>
            <a:ext cx="3839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Can we do this with the British flag?</a:t>
            </a:r>
          </a:p>
        </p:txBody>
      </p:sp>
      <p:pic>
        <p:nvPicPr>
          <p:cNvPr id="9" name="Picture 8" descr="A red and blue cross with black squares&#10;&#10;Description automatically generated">
            <a:extLst>
              <a:ext uri="{FF2B5EF4-FFF2-40B4-BE49-F238E27FC236}">
                <a16:creationId xmlns:a16="http://schemas.microsoft.com/office/drawing/2014/main" id="{C577D74E-4DC4-0BF4-D30D-B99307AFE7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259" y="4180292"/>
            <a:ext cx="1195548" cy="62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986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338F2-742C-C7D2-CC3A-FA5D9C6A5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“Task Graph”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8BB7C-036F-E6D8-E54F-B46EF693F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899" y="1369219"/>
            <a:ext cx="8376203" cy="3263504"/>
          </a:xfrm>
        </p:spPr>
        <p:txBody>
          <a:bodyPr/>
          <a:lstStyle/>
          <a:p>
            <a:r>
              <a:rPr lang="en-US" dirty="0"/>
              <a:t>Diagram of dependencies (when one thing must come before another)</a:t>
            </a:r>
          </a:p>
          <a:p>
            <a:pPr lvl="1"/>
            <a:r>
              <a:rPr lang="en-US" dirty="0"/>
              <a:t>For flags: when operations would color a tile different colors</a:t>
            </a:r>
          </a:p>
          <a:p>
            <a:pPr lvl="1"/>
            <a:r>
              <a:rPr lang="en-US" dirty="0"/>
              <a:t>Draw arrows to show which must come before others</a:t>
            </a:r>
          </a:p>
        </p:txBody>
      </p:sp>
      <p:pic>
        <p:nvPicPr>
          <p:cNvPr id="6" name="Picture 5" descr="A red blue and yellow grid&#10;&#10;Description automatically generated">
            <a:extLst>
              <a:ext uri="{FF2B5EF4-FFF2-40B4-BE49-F238E27FC236}">
                <a16:creationId xmlns:a16="http://schemas.microsoft.com/office/drawing/2014/main" id="{BDA8A1FE-F4E7-03A4-DD84-57BAC7CA3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087" y="2388778"/>
            <a:ext cx="1407423" cy="71670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C4DA728-8288-2F55-3E08-4567570B2659}"/>
              </a:ext>
            </a:extLst>
          </p:cNvPr>
          <p:cNvSpPr/>
          <p:nvPr/>
        </p:nvSpPr>
        <p:spPr>
          <a:xfrm>
            <a:off x="2537705" y="3429933"/>
            <a:ext cx="884583" cy="46833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Draw red stripe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AF7D75-392B-DC05-925D-40313F303A70}"/>
              </a:ext>
            </a:extLst>
          </p:cNvPr>
          <p:cNvSpPr/>
          <p:nvPr/>
        </p:nvSpPr>
        <p:spPr>
          <a:xfrm>
            <a:off x="1383081" y="3429933"/>
            <a:ext cx="884583" cy="46833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Draw blue stripe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7A6071-C8C6-10C9-520F-480988E83592}"/>
              </a:ext>
            </a:extLst>
          </p:cNvPr>
          <p:cNvSpPr/>
          <p:nvPr/>
        </p:nvSpPr>
        <p:spPr>
          <a:xfrm>
            <a:off x="1901601" y="4101851"/>
            <a:ext cx="1078396" cy="46833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Draw yellow stripe</a:t>
            </a:r>
          </a:p>
        </p:txBody>
      </p:sp>
      <p:pic>
        <p:nvPicPr>
          <p:cNvPr id="11" name="Picture 10" descr="A red and blue cross with black squares&#10;&#10;Description automatically generated">
            <a:extLst>
              <a:ext uri="{FF2B5EF4-FFF2-40B4-BE49-F238E27FC236}">
                <a16:creationId xmlns:a16="http://schemas.microsoft.com/office/drawing/2014/main" id="{C25B48B4-0535-1655-31D1-1E6F398E3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536" y="2342008"/>
            <a:ext cx="1376483" cy="71670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1A9B096-157B-D360-3260-7D47D1088476}"/>
              </a:ext>
            </a:extLst>
          </p:cNvPr>
          <p:cNvSpPr/>
          <p:nvPr/>
        </p:nvSpPr>
        <p:spPr>
          <a:xfrm>
            <a:off x="4760178" y="3633516"/>
            <a:ext cx="1058518" cy="46833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Draw blue background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BAFC-1B75-84B1-05E7-9553892891CC}"/>
              </a:ext>
            </a:extLst>
          </p:cNvPr>
          <p:cNvSpPr/>
          <p:nvPr/>
        </p:nvSpPr>
        <p:spPr>
          <a:xfrm>
            <a:off x="7464285" y="3226350"/>
            <a:ext cx="1181638" cy="46833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Draw red vertical stripe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22C89C-12AC-7636-CF85-052812546A2B}"/>
              </a:ext>
            </a:extLst>
          </p:cNvPr>
          <p:cNvSpPr/>
          <p:nvPr/>
        </p:nvSpPr>
        <p:spPr>
          <a:xfrm>
            <a:off x="7464286" y="3954763"/>
            <a:ext cx="1376483" cy="46833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Draw red horizontal stripe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15707A-7771-C985-4460-8694FAA4C37B}"/>
              </a:ext>
            </a:extLst>
          </p:cNvPr>
          <p:cNvSpPr/>
          <p:nvPr/>
        </p:nvSpPr>
        <p:spPr>
          <a:xfrm>
            <a:off x="6174225" y="3226350"/>
            <a:ext cx="974038" cy="46833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Draw white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</a:rPr>
              <a:t>\ stripe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FBD9F1-B111-F100-D768-CBED9F568967}"/>
              </a:ext>
            </a:extLst>
          </p:cNvPr>
          <p:cNvSpPr/>
          <p:nvPr/>
        </p:nvSpPr>
        <p:spPr>
          <a:xfrm>
            <a:off x="6174225" y="3953692"/>
            <a:ext cx="974038" cy="46833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Draw white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</a:rPr>
              <a:t>/ stripe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0457F1C-DEA1-6441-2BBC-39CCCE2138EB}"/>
              </a:ext>
            </a:extLst>
          </p:cNvPr>
          <p:cNvCxnSpPr>
            <a:cxnSpLocks/>
          </p:cNvCxnSpPr>
          <p:nvPr/>
        </p:nvCxnSpPr>
        <p:spPr>
          <a:xfrm>
            <a:off x="7148263" y="3450452"/>
            <a:ext cx="282271" cy="609298"/>
          </a:xfrm>
          <a:prstGeom prst="straightConnector1">
            <a:avLst/>
          </a:prstGeom>
          <a:ln>
            <a:headEnd w="lg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9879C77-2458-D8D6-8AF2-7D3BF13FA09F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7148263" y="3547509"/>
            <a:ext cx="282271" cy="640351"/>
          </a:xfrm>
          <a:prstGeom prst="straightConnector1">
            <a:avLst/>
          </a:prstGeom>
          <a:ln>
            <a:headEnd w="lg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C603D45-FFF3-1C32-55E0-09BDAFCC163B}"/>
              </a:ext>
            </a:extLst>
          </p:cNvPr>
          <p:cNvCxnSpPr>
            <a:cxnSpLocks/>
            <a:stCxn id="15" idx="3"/>
            <a:endCxn id="13" idx="1"/>
          </p:cNvCxnSpPr>
          <p:nvPr/>
        </p:nvCxnSpPr>
        <p:spPr>
          <a:xfrm>
            <a:off x="7148263" y="3460517"/>
            <a:ext cx="316022" cy="0"/>
          </a:xfrm>
          <a:prstGeom prst="straightConnector1">
            <a:avLst/>
          </a:prstGeom>
          <a:ln>
            <a:headEnd w="lg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18C4A0D-BC76-F165-69E3-03B684DE1A8C}"/>
              </a:ext>
            </a:extLst>
          </p:cNvPr>
          <p:cNvCxnSpPr>
            <a:cxnSpLocks/>
          </p:cNvCxnSpPr>
          <p:nvPr/>
        </p:nvCxnSpPr>
        <p:spPr>
          <a:xfrm>
            <a:off x="7148263" y="4164710"/>
            <a:ext cx="316022" cy="0"/>
          </a:xfrm>
          <a:prstGeom prst="straightConnector1">
            <a:avLst/>
          </a:prstGeom>
          <a:ln>
            <a:headEnd w="lg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25BAD88-BFC2-1BB5-EFC5-FC9362B42C41}"/>
              </a:ext>
            </a:extLst>
          </p:cNvPr>
          <p:cNvCxnSpPr>
            <a:cxnSpLocks/>
            <a:stCxn id="12" idx="3"/>
            <a:endCxn id="15" idx="1"/>
          </p:cNvCxnSpPr>
          <p:nvPr/>
        </p:nvCxnSpPr>
        <p:spPr>
          <a:xfrm flipV="1">
            <a:off x="5818695" y="3460517"/>
            <a:ext cx="355530" cy="407166"/>
          </a:xfrm>
          <a:prstGeom prst="straightConnector1">
            <a:avLst/>
          </a:prstGeom>
          <a:ln>
            <a:headEnd w="lg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7068478-6598-C242-99B9-1B5994EAB8CA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5836335" y="3866122"/>
            <a:ext cx="337891" cy="321737"/>
          </a:xfrm>
          <a:prstGeom prst="straightConnector1">
            <a:avLst/>
          </a:prstGeom>
          <a:ln>
            <a:headEnd w="lg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949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Activity idea</a:t>
            </a:r>
            <a:endParaRPr dirty="0"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You’ll be pretending to be the computer drawing the flag of Mauritius: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You’ll use paper and markers, but otherwise follow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how a computer might draw it:</a:t>
            </a:r>
            <a:endParaRPr/>
          </a:p>
          <a:p>
            <a:pPr marL="0" lvl="0" indent="4572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Color one cell at at a time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	Fill in the squares thoroughly (but quickly)</a:t>
            </a:r>
            <a:endParaRPr/>
          </a:p>
        </p:txBody>
      </p:sp>
      <p:pic>
        <p:nvPicPr>
          <p:cNvPr id="62" name="Google Shape;62;p14" title="Flag_of_Mauritius.sv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8100" y="1776400"/>
            <a:ext cx="2381250" cy="159067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5760325" y="3367075"/>
            <a:ext cx="2896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Img from: https://en.wikipedia.org/wiki/Mauritius</a:t>
            </a:r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3339B-D08E-5D6D-FFDA-BA287456C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Create a task graph to draw the flag of Jordan</a:t>
            </a:r>
          </a:p>
        </p:txBody>
      </p:sp>
      <p:pic>
        <p:nvPicPr>
          <p:cNvPr id="5" name="Picture 4" descr="A flag with a red triangle and green and white stripes&#10;&#10;Description automatically generated">
            <a:extLst>
              <a:ext uri="{FF2B5EF4-FFF2-40B4-BE49-F238E27FC236}">
                <a16:creationId xmlns:a16="http://schemas.microsoft.com/office/drawing/2014/main" id="{D46AB10F-B270-7A16-6570-409FE5E3A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" y="1423035"/>
            <a:ext cx="4023360" cy="22631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CD96F9-DAFB-CF6B-5419-7A990D786C0F}"/>
              </a:ext>
            </a:extLst>
          </p:cNvPr>
          <p:cNvSpPr txBox="1"/>
          <p:nvPr/>
        </p:nvSpPr>
        <p:spPr>
          <a:xfrm>
            <a:off x="2156791" y="4762034"/>
            <a:ext cx="458170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https://</a:t>
            </a:r>
            <a:r>
              <a:rPr lang="en-US" sz="1050" dirty="0" err="1"/>
              <a:t>upload.wikimedia.org</a:t>
            </a:r>
            <a:r>
              <a:rPr lang="en-US" sz="1050" dirty="0"/>
              <a:t>/</a:t>
            </a:r>
            <a:r>
              <a:rPr lang="en-US" sz="1050" dirty="0" err="1"/>
              <a:t>wikipedia</a:t>
            </a:r>
            <a:r>
              <a:rPr lang="en-US" sz="1050" dirty="0"/>
              <a:t>/commons/c/c0/</a:t>
            </a:r>
            <a:r>
              <a:rPr lang="en-US" sz="1050" dirty="0" err="1"/>
              <a:t>Flag_of_Jordan.svg</a:t>
            </a:r>
            <a:endParaRPr lang="en-US" sz="1050" dirty="0"/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255713EF-5111-1377-220B-82FF1CF274EE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4914902" y="1423035"/>
          <a:ext cx="3886200" cy="226314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28600">
                  <a:extLst>
                    <a:ext uri="{9D8B030D-6E8A-4147-A177-3AD203B41FA5}">
                      <a16:colId xmlns:a16="http://schemas.microsoft.com/office/drawing/2014/main" val="3077562087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391607201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3370002301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4088177239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392789348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347010889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462924761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487475810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949040280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3040891734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320164415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1722791034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744198766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78772539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1021078547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965914222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1614833081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4639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611376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0203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247598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8981519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249274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18805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279786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990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7157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3449" y="77157"/>
            <a:ext cx="6957626" cy="526175"/>
          </a:xfrm>
        </p:spPr>
        <p:txBody>
          <a:bodyPr/>
          <a:lstStyle/>
          <a:p>
            <a:r>
              <a:rPr lang="en-US" dirty="0">
                <a:latin typeface="+mn-lt"/>
              </a:rPr>
              <a:t>How to color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78CEA4F-D72A-C069-6A51-328B103CA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2925099"/>
            <a:ext cx="2219420" cy="2219420"/>
            <a:chOff x="0" y="12289"/>
            <a:chExt cx="3550" cy="3551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E473402-19FD-A5B0-5CB6-E5F3926D3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endParaRPr lang="en-US" sz="105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79D1CAD-2EA2-9376-7B64-0C3AC590F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endParaRPr lang="en-US" sz="105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16F8906-918C-BE0B-A4AB-6A1D48150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endParaRPr lang="en-US" sz="1050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84F1EC3-DC7B-AA7C-1432-FB8A9D8B6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48200"/>
            <a:ext cx="4696247" cy="18344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6E16E7-1FA9-A0F1-2EF3-D034CCE4E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703" y="3465852"/>
            <a:ext cx="5195297" cy="167764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02C9D5C-7D06-8DB9-E55A-7EF5C5405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727301" y="830173"/>
            <a:ext cx="1678781" cy="152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232B2C3-B53B-3347-8274-D07BAB7DC7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076709" y="384041"/>
            <a:ext cx="1855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highlight>
                  <a:srgbClr val="00FF00"/>
                </a:highlight>
                <a:latin typeface="Eras Bold ITC" panose="020B0907030504020204" pitchFamily="34" charset="0"/>
              </a:rPr>
              <a:t>CORRECT!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1F601359-5CCD-B8F8-3F4B-EDB1D883C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673" b="98131" l="2553" r="99149">
                        <a14:foregroundMark x1="13191" y1="5140" x2="8085" y2="14953"/>
                        <a14:foregroundMark x1="59574" y1="87383" x2="80426" y2="98598"/>
                        <a14:foregroundMark x1="86809" y1="94393" x2="99149" y2="97196"/>
                        <a14:foregroundMark x1="5106" y1="19626" x2="2553" y2="261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85654">
            <a:off x="3327562" y="3759031"/>
            <a:ext cx="958004" cy="87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96E220C-B42F-9B21-8A50-3B24999FE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3057" y="3773626"/>
            <a:ext cx="2805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highlight>
                  <a:srgbClr val="FF0000"/>
                </a:highlight>
                <a:latin typeface="Eras Bold ITC" panose="020B0907030504020204" pitchFamily="34" charset="0"/>
              </a:rPr>
              <a:t>WRONG!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highlight>
                  <a:srgbClr val="FF0000"/>
                </a:highlight>
                <a:latin typeface="Eras Bold ITC" panose="020B0907030504020204" pitchFamily="34" charset="0"/>
              </a:rPr>
              <a:t>Don’t tear the paper!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0E9F8179-0207-C223-FD57-C40085235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673" b="98131" l="2553" r="99149">
                        <a14:foregroundMark x1="13191" y1="5140" x2="8085" y2="14953"/>
                        <a14:foregroundMark x1="59574" y1="87383" x2="80426" y2="98598"/>
                        <a14:foregroundMark x1="86809" y1="94393" x2="99149" y2="97196"/>
                        <a14:foregroundMark x1="5106" y1="19626" x2="2553" y2="261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64656">
            <a:off x="8159440" y="2967330"/>
            <a:ext cx="958004" cy="87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3EBDD4E-238D-3690-83B4-2D3E719D91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204412" y="2433145"/>
            <a:ext cx="3360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>
                <a:solidFill>
                  <a:schemeClr val="bg1"/>
                </a:solidFill>
                <a:highlight>
                  <a:srgbClr val="FF0000"/>
                </a:highlight>
                <a:latin typeface="Eras Bold ITC" panose="020B0907030504020204" pitchFamily="34" charset="0"/>
              </a:rPr>
              <a:t>WRONG!</a:t>
            </a:r>
          </a:p>
          <a:p>
            <a:pPr algn="r"/>
            <a:r>
              <a:rPr lang="en-US" sz="2400">
                <a:solidFill>
                  <a:schemeClr val="bg1"/>
                </a:solidFill>
                <a:highlight>
                  <a:srgbClr val="FF0000"/>
                </a:highlight>
                <a:latin typeface="Eras Bold ITC" panose="020B0907030504020204" pitchFamily="34" charset="0"/>
              </a:rPr>
              <a:t>Fill in the squares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70BD87D-F7DA-961B-4024-A354DC87D1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7856" y="535874"/>
            <a:ext cx="8698230" cy="101232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1950" dirty="0"/>
              <a:t>You must </a:t>
            </a:r>
            <a:r>
              <a:rPr lang="en-US" sz="1950" b="1" dirty="0"/>
              <a:t>color one square at a time</a:t>
            </a:r>
            <a:r>
              <a:rPr lang="en-US" sz="1950" dirty="0"/>
              <a:t>. </a:t>
            </a:r>
          </a:p>
          <a:p>
            <a:pPr marL="0" indent="0">
              <a:buNone/>
            </a:pPr>
            <a:r>
              <a:rPr lang="en-US" sz="1950" dirty="0"/>
              <a:t>Do not color in multiple squares at one time.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578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Scenario 1: Single processor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349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Two people:</a:t>
            </a:r>
            <a:endParaRPr>
              <a:solidFill>
                <a:schemeClr val="dk1"/>
              </a:solidFill>
            </a:endParaRPr>
          </a:p>
          <a:p>
            <a:pPr marL="457200" lvl="0" indent="-387350" algn="l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500"/>
              <a:buAutoNum type="arabicPeriod"/>
            </a:pPr>
            <a:r>
              <a:rPr lang="en">
                <a:solidFill>
                  <a:schemeClr val="dk1"/>
                </a:solidFill>
                <a:latin typeface="Aptos"/>
                <a:ea typeface="Aptos"/>
                <a:cs typeface="Aptos"/>
                <a:sym typeface="Aptos"/>
              </a:rPr>
              <a:t>The Processor: colors first stripe (cell by cell), second stripe (cell by cell), third stripe (cell by cell), and then fourth stripe (cell by cell)</a:t>
            </a:r>
            <a:endParaRPr>
              <a:solidFill>
                <a:schemeClr val="dk1"/>
              </a:solidFill>
              <a:latin typeface="Aptos"/>
              <a:ea typeface="Aptos"/>
              <a:cs typeface="Aptos"/>
              <a:sym typeface="Aptos"/>
            </a:endParaRPr>
          </a:p>
          <a:p>
            <a:pPr marL="457200" lvl="0" indent="-387350" algn="l" rtl="0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500"/>
              <a:buAutoNum type="arabicPeriod"/>
            </a:pPr>
            <a:r>
              <a:rPr lang="en">
                <a:solidFill>
                  <a:schemeClr val="dk1"/>
                </a:solidFill>
              </a:rPr>
              <a:t>Timer: Times the Processor</a:t>
            </a:r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70" name="Google Shape;70;p15"/>
          <p:cNvGraphicFramePr/>
          <p:nvPr/>
        </p:nvGraphicFramePr>
        <p:xfrm>
          <a:off x="5110050" y="1767800"/>
          <a:ext cx="3491000" cy="2343800"/>
        </p:xfrm>
        <a:graphic>
          <a:graphicData uri="http://schemas.openxmlformats.org/drawingml/2006/table">
            <a:tbl>
              <a:tblPr bandRow="1">
                <a:noFill/>
                <a:tableStyleId>{674E3132-16CC-4EA3-8A40-D14497147F0B}</a:tableStyleId>
              </a:tblPr>
              <a:tblGrid>
                <a:gridCol w="55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6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6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6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6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6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92975">
                <a:tc rowSpan="8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Aptos"/>
                          <a:ea typeface="Aptos"/>
                          <a:cs typeface="Aptos"/>
                          <a:sym typeface="Aptos"/>
                        </a:rPr>
                        <a:t>P1</a:t>
                      </a:r>
                      <a:endParaRPr sz="1100" b="1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4C94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4C94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4C94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4C94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4C94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4C94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4C94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4C94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solidFill>
                      <a:srgbClr val="4C94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solidFill>
                      <a:srgbClr val="4C94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solidFill>
                      <a:srgbClr val="4C94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solidFill>
                      <a:srgbClr val="4C94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solidFill>
                      <a:srgbClr val="4C94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solidFill>
                      <a:srgbClr val="4C94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solidFill>
                      <a:srgbClr val="4C94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solidFill>
                      <a:srgbClr val="4C94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solidFill>
                      <a:srgbClr val="8ED87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solidFill>
                      <a:srgbClr val="8ED87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solidFill>
                      <a:srgbClr val="8ED87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solidFill>
                      <a:srgbClr val="8ED87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solidFill>
                      <a:srgbClr val="8ED87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solidFill>
                      <a:srgbClr val="8ED87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solidFill>
                      <a:srgbClr val="8ED87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solidFill>
                      <a:srgbClr val="8ED8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solidFill>
                      <a:srgbClr val="8ED87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solidFill>
                      <a:srgbClr val="8ED87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solidFill>
                      <a:srgbClr val="8ED87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solidFill>
                      <a:srgbClr val="8ED87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solidFill>
                      <a:srgbClr val="8ED87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solidFill>
                      <a:srgbClr val="8ED87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solidFill>
                      <a:srgbClr val="8ED87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solidFill>
                      <a:srgbClr val="8ED8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Scenario 2: Two processors collaborating</a:t>
            </a: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643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Now 2 processors each help draw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Three people:</a:t>
            </a:r>
            <a:endParaRPr>
              <a:solidFill>
                <a:schemeClr val="dk1"/>
              </a:solidFill>
            </a:endParaRPr>
          </a:p>
          <a:p>
            <a:pPr marL="457200" lvl="0" indent="-387350" algn="l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500"/>
              <a:buAutoNum type="arabicPeriod"/>
            </a:pPr>
            <a:r>
              <a:rPr lang="en">
                <a:solidFill>
                  <a:schemeClr val="dk1"/>
                </a:solidFill>
                <a:latin typeface="Aptos"/>
                <a:ea typeface="Aptos"/>
                <a:cs typeface="Aptos"/>
                <a:sym typeface="Aptos"/>
              </a:rPr>
              <a:t>Processor 1: Colors red and blue stripes (cell by cell)</a:t>
            </a:r>
            <a:endParaRPr>
              <a:solidFill>
                <a:schemeClr val="dk1"/>
              </a:solidFill>
              <a:latin typeface="Aptos"/>
              <a:ea typeface="Aptos"/>
              <a:cs typeface="Aptos"/>
              <a:sym typeface="Aptos"/>
            </a:endParaRPr>
          </a:p>
          <a:p>
            <a:pPr marL="457200" lvl="0" indent="-38735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500"/>
              <a:buAutoNum type="arabicPeriod"/>
            </a:pPr>
            <a:r>
              <a:rPr lang="en">
                <a:solidFill>
                  <a:schemeClr val="dk1"/>
                </a:solidFill>
                <a:latin typeface="Aptos"/>
                <a:ea typeface="Aptos"/>
                <a:cs typeface="Aptos"/>
                <a:sym typeface="Aptos"/>
              </a:rPr>
              <a:t>Processor 2: Colors yellow and green stripes (cell by cell) </a:t>
            </a:r>
            <a:endParaRPr>
              <a:solidFill>
                <a:schemeClr val="dk1"/>
              </a:solidFill>
              <a:latin typeface="Aptos"/>
              <a:ea typeface="Aptos"/>
              <a:cs typeface="Aptos"/>
              <a:sym typeface="Aptos"/>
            </a:endParaRPr>
          </a:p>
          <a:p>
            <a:pPr marL="457200" lvl="0" indent="-387350" algn="l" rtl="0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500"/>
              <a:buAutoNum type="arabicPeriod"/>
            </a:pPr>
            <a:r>
              <a:rPr lang="en">
                <a:solidFill>
                  <a:schemeClr val="dk1"/>
                </a:solidFill>
                <a:latin typeface="Aptos"/>
                <a:ea typeface="Aptos"/>
                <a:cs typeface="Aptos"/>
                <a:sym typeface="Aptos"/>
              </a:rPr>
              <a:t>Timer: Times them; stop when </a:t>
            </a:r>
            <a:r>
              <a:rPr lang="en" b="1">
                <a:solidFill>
                  <a:schemeClr val="dk1"/>
                </a:solidFill>
                <a:latin typeface="Aptos"/>
                <a:ea typeface="Aptos"/>
                <a:cs typeface="Aptos"/>
                <a:sym typeface="Aptos"/>
              </a:rPr>
              <a:t>all </a:t>
            </a:r>
            <a:r>
              <a:rPr lang="en">
                <a:solidFill>
                  <a:schemeClr val="dk1"/>
                </a:solidFill>
                <a:latin typeface="Aptos"/>
                <a:ea typeface="Aptos"/>
                <a:cs typeface="Aptos"/>
                <a:sym typeface="Aptos"/>
              </a:rPr>
              <a:t>cells are colored</a:t>
            </a:r>
            <a:endParaRPr sz="2500">
              <a:solidFill>
                <a:schemeClr val="dk1"/>
              </a:solidFill>
            </a:endParaRPr>
          </a:p>
        </p:txBody>
      </p:sp>
      <p:graphicFrame>
        <p:nvGraphicFramePr>
          <p:cNvPr id="77" name="Google Shape;77;p16"/>
          <p:cNvGraphicFramePr/>
          <p:nvPr/>
        </p:nvGraphicFramePr>
        <p:xfrm>
          <a:off x="4172150" y="1804875"/>
          <a:ext cx="4599175" cy="2225800"/>
        </p:xfrm>
        <a:graphic>
          <a:graphicData uri="http://schemas.openxmlformats.org/drawingml/2006/table">
            <a:tbl>
              <a:tblPr bandRow="1">
                <a:noFill/>
                <a:tableStyleId>{674E3132-16CC-4EA3-8A40-D14497147F0B}</a:tableStyleId>
              </a:tblPr>
              <a:tblGrid>
                <a:gridCol w="518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0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0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0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0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00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00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00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00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78225">
                <a:tc row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Aptos"/>
                          <a:ea typeface="Aptos"/>
                          <a:cs typeface="Aptos"/>
                          <a:sym typeface="Aptos"/>
                        </a:rPr>
                        <a:t>P1</a:t>
                      </a:r>
                      <a:endParaRPr sz="1100" b="1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 anchor="ctr"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1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2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3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4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5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6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7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8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9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10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11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12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13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14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15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16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17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4C94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18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4C94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19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4C94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20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4C94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21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4C94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22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4C94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23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4C94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24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4C94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25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C94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26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C94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27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C94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28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C94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29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C94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30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C94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31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C94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32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C94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225">
                <a:tc row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Aptos"/>
                          <a:ea typeface="Aptos"/>
                          <a:cs typeface="Aptos"/>
                          <a:sym typeface="Aptos"/>
                        </a:rPr>
                        <a:t>P2</a:t>
                      </a:r>
                      <a:endParaRPr sz="1100" b="1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 anchor="ctr"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1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2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3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4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5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6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7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8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9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10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11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12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13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14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15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16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17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8ED87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18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8ED87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19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8ED87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20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8ED87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21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8ED87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22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8ED87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23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8ED87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24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8ED8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25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solidFill>
                      <a:srgbClr val="8ED87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26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solidFill>
                      <a:srgbClr val="8ED87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27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solidFill>
                      <a:srgbClr val="8ED87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28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solidFill>
                      <a:srgbClr val="8ED87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29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solidFill>
                      <a:srgbClr val="8ED87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30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solidFill>
                      <a:srgbClr val="8ED87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31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solidFill>
                      <a:srgbClr val="8ED87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32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solidFill>
                      <a:srgbClr val="8ED8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Scenario 3: Four processors collaborating</a:t>
            </a:r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643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Five people: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dk1"/>
                </a:solidFill>
                <a:latin typeface="Aptos"/>
                <a:ea typeface="Aptos"/>
                <a:cs typeface="Aptos"/>
                <a:sym typeface="Aptos"/>
              </a:rPr>
              <a:t>1-4.</a:t>
            </a:r>
            <a:r>
              <a:rPr lang="en">
                <a:solidFill>
                  <a:schemeClr val="dk1"/>
                </a:solidFill>
                <a:latin typeface="Aptos"/>
                <a:ea typeface="Aptos"/>
                <a:cs typeface="Aptos"/>
                <a:sym typeface="Aptos"/>
              </a:rPr>
              <a:t> Processors: Each assigned </a:t>
            </a:r>
            <a:endParaRPr>
              <a:solidFill>
                <a:schemeClr val="dk1"/>
              </a:solidFill>
              <a:latin typeface="Aptos"/>
              <a:ea typeface="Aptos"/>
              <a:cs typeface="Aptos"/>
              <a:sym typeface="Aptos"/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ptos"/>
                <a:ea typeface="Aptos"/>
                <a:cs typeface="Aptos"/>
                <a:sym typeface="Aptos"/>
              </a:rPr>
              <a:t>        to one color, which they color </a:t>
            </a:r>
            <a:endParaRPr>
              <a:solidFill>
                <a:schemeClr val="dk1"/>
              </a:solidFill>
              <a:latin typeface="Aptos"/>
              <a:ea typeface="Aptos"/>
              <a:cs typeface="Aptos"/>
              <a:sym typeface="Aptos"/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ptos"/>
                <a:ea typeface="Aptos"/>
                <a:cs typeface="Aptos"/>
                <a:sym typeface="Aptos"/>
              </a:rPr>
              <a:t>        (cell by cell)</a:t>
            </a:r>
            <a:endParaRPr>
              <a:solidFill>
                <a:schemeClr val="dk1"/>
              </a:solidFill>
              <a:latin typeface="Aptos"/>
              <a:ea typeface="Aptos"/>
              <a:cs typeface="Aptos"/>
              <a:sym typeface="Aptos"/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endParaRPr>
              <a:solidFill>
                <a:schemeClr val="dk1"/>
              </a:solidFill>
              <a:latin typeface="Aptos"/>
              <a:ea typeface="Aptos"/>
              <a:cs typeface="Aptos"/>
              <a:sym typeface="Aptos"/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Aptos"/>
                <a:ea typeface="Aptos"/>
                <a:cs typeface="Aptos"/>
                <a:sym typeface="Aptos"/>
              </a:rPr>
              <a:t>  </a:t>
            </a:r>
            <a:r>
              <a:rPr lang="en" sz="2200" b="1">
                <a:solidFill>
                  <a:schemeClr val="dk1"/>
                </a:solidFill>
                <a:latin typeface="Aptos"/>
                <a:ea typeface="Aptos"/>
                <a:cs typeface="Aptos"/>
                <a:sym typeface="Aptos"/>
              </a:rPr>
              <a:t>5.</a:t>
            </a:r>
            <a:r>
              <a:rPr lang="en">
                <a:solidFill>
                  <a:schemeClr val="dk1"/>
                </a:solidFill>
                <a:latin typeface="Aptos"/>
                <a:ea typeface="Aptos"/>
                <a:cs typeface="Aptos"/>
                <a:sym typeface="Aptos"/>
              </a:rPr>
              <a:t>  Timer: Again, stop when </a:t>
            </a:r>
            <a:r>
              <a:rPr lang="en" b="1">
                <a:solidFill>
                  <a:schemeClr val="dk1"/>
                </a:solidFill>
                <a:latin typeface="Aptos"/>
                <a:ea typeface="Aptos"/>
                <a:cs typeface="Aptos"/>
                <a:sym typeface="Aptos"/>
              </a:rPr>
              <a:t>all  </a:t>
            </a:r>
            <a:endParaRPr b="1">
              <a:solidFill>
                <a:schemeClr val="dk1"/>
              </a:solidFill>
              <a:latin typeface="Aptos"/>
              <a:ea typeface="Aptos"/>
              <a:cs typeface="Aptos"/>
              <a:sym typeface="Aptos"/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">
                <a:solidFill>
                  <a:schemeClr val="dk1"/>
                </a:solidFill>
                <a:latin typeface="Aptos"/>
                <a:ea typeface="Aptos"/>
                <a:cs typeface="Aptos"/>
                <a:sym typeface="Aptos"/>
              </a:rPr>
              <a:t>        cells are colored</a:t>
            </a:r>
            <a:endParaRPr>
              <a:solidFill>
                <a:schemeClr val="dk1"/>
              </a:solidFill>
              <a:latin typeface="Aptos"/>
              <a:ea typeface="Aptos"/>
              <a:cs typeface="Aptos"/>
              <a:sym typeface="Aptos"/>
            </a:endParaRPr>
          </a:p>
        </p:txBody>
      </p:sp>
      <p:graphicFrame>
        <p:nvGraphicFramePr>
          <p:cNvPr id="84" name="Google Shape;84;p17"/>
          <p:cNvGraphicFramePr/>
          <p:nvPr/>
        </p:nvGraphicFramePr>
        <p:xfrm>
          <a:off x="4111350" y="1680800"/>
          <a:ext cx="4677275" cy="2467200"/>
        </p:xfrm>
        <a:graphic>
          <a:graphicData uri="http://schemas.openxmlformats.org/drawingml/2006/table">
            <a:tbl>
              <a:tblPr bandRow="1">
                <a:noFill/>
                <a:tableStyleId>{674E3132-16CC-4EA3-8A40-D14497147F0B}</a:tableStyleId>
              </a:tblPr>
              <a:tblGrid>
                <a:gridCol w="550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1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1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1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13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13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13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8400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Aptos"/>
                          <a:ea typeface="Aptos"/>
                          <a:cs typeface="Aptos"/>
                          <a:sym typeface="Aptos"/>
                        </a:rPr>
                        <a:t>P1</a:t>
                      </a:r>
                      <a:endParaRPr sz="1100" b="1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 anchor="ctr"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1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2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3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4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5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6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7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8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9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10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11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12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13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14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15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16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400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Aptos"/>
                          <a:ea typeface="Aptos"/>
                          <a:cs typeface="Aptos"/>
                          <a:sym typeface="Aptos"/>
                        </a:rPr>
                        <a:t>P2</a:t>
                      </a:r>
                      <a:endParaRPr sz="1100" b="1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 anchor="ctr"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1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4C94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2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4C94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3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4C94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4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4C94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5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4C94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6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4C94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7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4C94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8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4C94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9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C94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10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C94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11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C94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12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C94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13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C94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14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C94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15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C94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16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C94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400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Aptos"/>
                          <a:ea typeface="Aptos"/>
                          <a:cs typeface="Aptos"/>
                          <a:sym typeface="Aptos"/>
                        </a:rPr>
                        <a:t>P3</a:t>
                      </a:r>
                      <a:endParaRPr sz="1100" b="1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 anchor="ctr"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1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2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3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4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5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6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7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8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9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10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11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12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13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14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15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16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400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Aptos"/>
                          <a:ea typeface="Aptos"/>
                          <a:cs typeface="Aptos"/>
                          <a:sym typeface="Aptos"/>
                        </a:rPr>
                        <a:t>P4</a:t>
                      </a:r>
                      <a:endParaRPr sz="1100" b="1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 anchor="ctr"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1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ED87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2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ED87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3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ED87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4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ED87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5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ED87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6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ED87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7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ED87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8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ED8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8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9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8ED87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10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8ED87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11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8ED87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12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8ED87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13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8ED87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14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8ED87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15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8ED87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16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8ED8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Scenario 4: Four processors collaborating a different way</a:t>
            </a:r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643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dk1"/>
                </a:solidFill>
                <a:latin typeface="Aptos"/>
                <a:ea typeface="Aptos"/>
                <a:cs typeface="Aptos"/>
                <a:sym typeface="Aptos"/>
              </a:rPr>
              <a:t>1-4.</a:t>
            </a:r>
            <a:r>
              <a:rPr lang="en">
                <a:solidFill>
                  <a:schemeClr val="dk1"/>
                </a:solidFill>
                <a:latin typeface="Aptos"/>
                <a:ea typeface="Aptos"/>
                <a:cs typeface="Aptos"/>
                <a:sym typeface="Aptos"/>
              </a:rPr>
              <a:t> Processors: Each assigned </a:t>
            </a:r>
            <a:endParaRPr>
              <a:solidFill>
                <a:schemeClr val="dk1"/>
              </a:solidFill>
              <a:latin typeface="Aptos"/>
              <a:ea typeface="Aptos"/>
              <a:cs typeface="Aptos"/>
              <a:sym typeface="Aptos"/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ptos"/>
                <a:ea typeface="Aptos"/>
                <a:cs typeface="Aptos"/>
                <a:sym typeface="Aptos"/>
              </a:rPr>
              <a:t>        a strip of two columns (first </a:t>
            </a:r>
            <a:endParaRPr>
              <a:solidFill>
                <a:schemeClr val="dk1"/>
              </a:solidFill>
              <a:latin typeface="Aptos"/>
              <a:ea typeface="Aptos"/>
              <a:cs typeface="Aptos"/>
              <a:sym typeface="Aptos"/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ptos"/>
                <a:ea typeface="Aptos"/>
                <a:cs typeface="Aptos"/>
                <a:sym typeface="Aptos"/>
              </a:rPr>
              <a:t>        takes left 2 columns, second </a:t>
            </a:r>
            <a:endParaRPr>
              <a:solidFill>
                <a:schemeClr val="dk1"/>
              </a:solidFill>
              <a:latin typeface="Aptos"/>
              <a:ea typeface="Aptos"/>
              <a:cs typeface="Aptos"/>
              <a:sym typeface="Aptos"/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ptos"/>
                <a:ea typeface="Aptos"/>
                <a:cs typeface="Aptos"/>
                <a:sym typeface="Aptos"/>
              </a:rPr>
              <a:t>        takes next two columns, etc). </a:t>
            </a:r>
            <a:endParaRPr>
              <a:solidFill>
                <a:schemeClr val="dk1"/>
              </a:solidFill>
              <a:latin typeface="Aptos"/>
              <a:ea typeface="Aptos"/>
              <a:cs typeface="Aptos"/>
              <a:sym typeface="Aptos"/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ptos"/>
                <a:ea typeface="Aptos"/>
                <a:cs typeface="Aptos"/>
                <a:sym typeface="Aptos"/>
              </a:rPr>
              <a:t>        Colors these cell by cell</a:t>
            </a:r>
            <a:endParaRPr>
              <a:solidFill>
                <a:schemeClr val="dk1"/>
              </a:solidFill>
              <a:latin typeface="Aptos"/>
              <a:ea typeface="Aptos"/>
              <a:cs typeface="Aptos"/>
              <a:sym typeface="Aptos"/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endParaRPr>
              <a:solidFill>
                <a:schemeClr val="dk1"/>
              </a:solidFill>
              <a:latin typeface="Aptos"/>
              <a:ea typeface="Aptos"/>
              <a:cs typeface="Aptos"/>
              <a:sym typeface="Aptos"/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" b="1">
                <a:solidFill>
                  <a:schemeClr val="dk1"/>
                </a:solidFill>
                <a:latin typeface="Aptos"/>
                <a:ea typeface="Aptos"/>
                <a:cs typeface="Aptos"/>
                <a:sym typeface="Aptos"/>
              </a:rPr>
              <a:t>  </a:t>
            </a:r>
            <a:r>
              <a:rPr lang="en" sz="2200" b="1">
                <a:solidFill>
                  <a:schemeClr val="dk1"/>
                </a:solidFill>
                <a:latin typeface="Aptos"/>
                <a:ea typeface="Aptos"/>
                <a:cs typeface="Aptos"/>
                <a:sym typeface="Aptos"/>
              </a:rPr>
              <a:t>5.</a:t>
            </a:r>
            <a:r>
              <a:rPr lang="en">
                <a:solidFill>
                  <a:schemeClr val="dk1"/>
                </a:solidFill>
                <a:latin typeface="Aptos"/>
                <a:ea typeface="Aptos"/>
                <a:cs typeface="Aptos"/>
                <a:sym typeface="Aptos"/>
              </a:rPr>
              <a:t>  Timer: Same as before</a:t>
            </a:r>
            <a:endParaRPr>
              <a:solidFill>
                <a:schemeClr val="dk1"/>
              </a:solidFill>
              <a:latin typeface="Aptos"/>
              <a:ea typeface="Aptos"/>
              <a:cs typeface="Aptos"/>
              <a:sym typeface="Aptos"/>
            </a:endParaRPr>
          </a:p>
        </p:txBody>
      </p:sp>
      <p:graphicFrame>
        <p:nvGraphicFramePr>
          <p:cNvPr id="91" name="Google Shape;91;p18"/>
          <p:cNvGraphicFramePr/>
          <p:nvPr/>
        </p:nvGraphicFramePr>
        <p:xfrm>
          <a:off x="4218925" y="1545050"/>
          <a:ext cx="4506125" cy="3023775"/>
        </p:xfrm>
        <a:graphic>
          <a:graphicData uri="http://schemas.openxmlformats.org/drawingml/2006/table">
            <a:tbl>
              <a:tblPr bandRow="1">
                <a:noFill/>
                <a:tableStyleId>{674E3132-16CC-4EA3-8A40-D14497147F0B}</a:tableStyleId>
              </a:tblPr>
              <a:tblGrid>
                <a:gridCol w="38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9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1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9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10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99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10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597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Aptos"/>
                          <a:ea typeface="Aptos"/>
                          <a:cs typeface="Aptos"/>
                          <a:sym typeface="Aptos"/>
                        </a:rPr>
                        <a:t>P1</a:t>
                      </a:r>
                      <a:endParaRPr sz="1100" b="1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Aptos"/>
                          <a:ea typeface="Aptos"/>
                          <a:cs typeface="Aptos"/>
                          <a:sym typeface="Aptos"/>
                        </a:rPr>
                        <a:t>P2</a:t>
                      </a:r>
                      <a:endParaRPr sz="1100" b="1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Aptos"/>
                          <a:ea typeface="Aptos"/>
                          <a:cs typeface="Aptos"/>
                          <a:sym typeface="Aptos"/>
                        </a:rPr>
                        <a:t>P3</a:t>
                      </a:r>
                      <a:endParaRPr sz="1100" b="1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Aptos"/>
                          <a:ea typeface="Aptos"/>
                          <a:cs typeface="Aptos"/>
                          <a:sym typeface="Aptos"/>
                        </a:rPr>
                        <a:t>P4</a:t>
                      </a:r>
                      <a:endParaRPr sz="1100" b="1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1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9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1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9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1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9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1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9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2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10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2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10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2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10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2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B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10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3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4C94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11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4C94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3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4C94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11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4C94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3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4C94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11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R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4C94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3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C94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11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4C94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4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solidFill>
                      <a:srgbClr val="4C94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12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4C94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4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4C94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12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4C94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4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4C94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12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solidFill>
                      <a:srgbClr val="4C94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4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T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4C94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12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solidFill>
                      <a:srgbClr val="4C94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5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13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5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13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5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13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5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13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6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14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6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14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6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14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6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14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7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solidFill>
                      <a:srgbClr val="8ED87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15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8ED87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7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8ED87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15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8ED87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7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8ED87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15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solidFill>
                      <a:srgbClr val="8ED87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7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solidFill>
                      <a:srgbClr val="8ED87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15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solidFill>
                      <a:srgbClr val="8ED8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8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solidFill>
                      <a:srgbClr val="8ED87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16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8ED87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8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8ED87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16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8ED87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8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8ED87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16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solidFill>
                      <a:srgbClr val="8ED87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8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solidFill>
                      <a:srgbClr val="8ED87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ptos"/>
                          <a:ea typeface="Aptos"/>
                          <a:cs typeface="Aptos"/>
                          <a:sym typeface="Aptos"/>
                        </a:rPr>
                        <a:t>16</a:t>
                      </a:r>
                      <a:endParaRPr sz="1100">
                        <a:latin typeface="Aptos"/>
                        <a:ea typeface="Aptos"/>
                        <a:cs typeface="Aptos"/>
                        <a:sym typeface="Aptos"/>
                      </a:endParaRPr>
                    </a:p>
                  </a:txBody>
                  <a:tcPr marL="68575" marR="68575" marT="0" marB="0">
                    <a:solidFill>
                      <a:srgbClr val="8ED8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562D7-FDA4-1D8F-8B91-58E5DAD3B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Post-activity discussion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F82024-EF30-387F-4204-040C39339C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255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9C3D6B-9A97-5986-7BD7-42BC8D77F6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229C7-7BB2-CEAE-5F8A-1FFF2B958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Post-activity discussion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09819B-29E2-2803-C164-9C6CB59EDC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Speedup</a:t>
            </a:r>
          </a:p>
          <a:p>
            <a:endParaRPr lang="en-US" dirty="0"/>
          </a:p>
          <a:p>
            <a:r>
              <a:rPr lang="en-US" dirty="0"/>
              <a:t>Warm up</a:t>
            </a:r>
          </a:p>
          <a:p>
            <a:endParaRPr lang="en-US" dirty="0"/>
          </a:p>
          <a:p>
            <a:r>
              <a:rPr lang="en-US" dirty="0"/>
              <a:t>Technology differences</a:t>
            </a:r>
          </a:p>
          <a:p>
            <a:endParaRPr lang="en-US" dirty="0"/>
          </a:p>
          <a:p>
            <a:r>
              <a:rPr lang="en-US" dirty="0"/>
              <a:t>Contention</a:t>
            </a:r>
          </a:p>
          <a:p>
            <a:endParaRPr lang="en-US" dirty="0"/>
          </a:p>
          <a:p>
            <a:r>
              <a:rPr lang="en-US" dirty="0"/>
              <a:t>Pipelining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84100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1147</Words>
  <Application>Microsoft Macintosh PowerPoint</Application>
  <PresentationFormat>On-screen Show (16:9)</PresentationFormat>
  <Paragraphs>354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Aptos</vt:lpstr>
      <vt:lpstr>Arial</vt:lpstr>
      <vt:lpstr>Eras Bold ITC</vt:lpstr>
      <vt:lpstr>Simple Light</vt:lpstr>
      <vt:lpstr>“Unplugged” Flagmaker Activity</vt:lpstr>
      <vt:lpstr>Activity idea</vt:lpstr>
      <vt:lpstr>How to color</vt:lpstr>
      <vt:lpstr>Scenario 1: Single processor</vt:lpstr>
      <vt:lpstr>Scenario 2: Two processors collaborating</vt:lpstr>
      <vt:lpstr>Scenario 3: Four processors collaborating</vt:lpstr>
      <vt:lpstr>Scenario 4: Four processors collaborating a different way</vt:lpstr>
      <vt:lpstr>Post-activity discussion</vt:lpstr>
      <vt:lpstr>Post-activity discussion</vt:lpstr>
      <vt:lpstr>Programming activity: Teach loops with flag drawing!</vt:lpstr>
      <vt:lpstr>What is the first cell that this code colors?</vt:lpstr>
      <vt:lpstr>What is the first cell that this code colors?</vt:lpstr>
      <vt:lpstr>What is the second cell that this code colors?</vt:lpstr>
      <vt:lpstr>What is the second cell that this code colors?</vt:lpstr>
      <vt:lpstr>How would you draw the British flag?</vt:lpstr>
      <vt:lpstr>One strategy: Drawing “layers”</vt:lpstr>
      <vt:lpstr>Parallel computation (concept only now, do in later courses)</vt:lpstr>
      <vt:lpstr>Parallel computation (concept only now, do in later courses)</vt:lpstr>
      <vt:lpstr>“Task Graph”</vt:lpstr>
      <vt:lpstr>Create a task graph to draw the flag of Jordan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David Bunde</cp:lastModifiedBy>
  <cp:revision>3</cp:revision>
  <cp:lastPrinted>2026-05-23T04:01:09Z</cp:lastPrinted>
  <dcterms:modified xsi:type="dcterms:W3CDTF">2026-05-23T04:01:12Z</dcterms:modified>
</cp:coreProperties>
</file>