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60" r:id="rId5"/>
    <p:sldId id="271" r:id="rId6"/>
    <p:sldId id="272" r:id="rId7"/>
    <p:sldId id="270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3"/>
    <p:restoredTop sz="94373"/>
  </p:normalViewPr>
  <p:slideViewPr>
    <p:cSldViewPr snapToGrid="0" snapToObjects="1">
      <p:cViewPr varScale="1">
        <p:scale>
          <a:sx n="115" d="100"/>
          <a:sy n="115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9C2C-FCEB-7545-B7E6-2EF661678822}" type="datetimeFigureOut">
              <a:rPr lang="en-US" smtClean="0"/>
              <a:t>5/23/26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8016A-DDD6-BE45-86A5-601486D9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8016A-DDD6-BE45-86A5-601486D93E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8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1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56FE-9BF5-F446-998A-ADF791779287}" type="datetimeFigureOut">
              <a:rPr lang="en-US" smtClean="0"/>
              <a:t>5/23/26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5E2-25CE-9E45-AFE6-903E10B8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56FE-9BF5-F446-998A-ADF791779287}" type="datetimeFigureOut">
              <a:rPr lang="en-US" smtClean="0"/>
              <a:t>5/23/26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5E2-25CE-9E45-AFE6-903E10B8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9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Peachy Parallel Assignments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14173" y="6356350"/>
            <a:ext cx="5039627" cy="365125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tcpp.cs.gsu.edu</a:t>
            </a:r>
            <a:r>
              <a:rPr lang="en-US" dirty="0"/>
              <a:t>/curriculum/?q=peachy or Google Peachy assignment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56FE-9BF5-F446-998A-ADF791779287}" type="datetimeFigureOut">
              <a:rPr lang="en-US" smtClean="0"/>
              <a:t>5/23/26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5E2-25CE-9E45-AFE6-903E10B8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56FE-9BF5-F446-998A-ADF791779287}" type="datetimeFigureOut">
              <a:rPr lang="en-US" smtClean="0"/>
              <a:t>5/23/26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5E2-25CE-9E45-AFE6-903E10B8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6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56FE-9BF5-F446-998A-ADF791779287}" type="datetimeFigureOut">
              <a:rPr lang="en-US" smtClean="0"/>
              <a:t>5/23/26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5E2-25CE-9E45-AFE6-903E10B8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0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56FE-9BF5-F446-998A-ADF791779287}" type="datetimeFigureOut">
              <a:rPr lang="en-US" smtClean="0"/>
              <a:t>5/23/26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5E2-25CE-9E45-AFE6-903E10B8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56FE-9BF5-F446-998A-ADF791779287}" type="datetimeFigureOut">
              <a:rPr lang="en-US" smtClean="0"/>
              <a:t>5/23/26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5E2-25CE-9E45-AFE6-903E10B8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5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56FE-9BF5-F446-998A-ADF791779287}" type="datetimeFigureOut">
              <a:rPr lang="en-US" smtClean="0"/>
              <a:t>5/23/26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5E2-25CE-9E45-AFE6-903E10B8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4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56FE-9BF5-F446-998A-ADF791779287}" type="datetimeFigureOut">
              <a:rPr lang="en-US" smtClean="0"/>
              <a:t>5/23/26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5E2-25CE-9E45-AFE6-903E10B8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056FE-9BF5-F446-998A-ADF791779287}" type="datetimeFigureOut">
              <a:rPr lang="en-US" smtClean="0"/>
              <a:t>5/23/26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F5E2-25CE-9E45-AFE6-903E10B8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cpp.cs.gsu.edu/curriculum/?q=peach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939" y="1122363"/>
            <a:ext cx="9926128" cy="2387600"/>
          </a:xfrm>
        </p:spPr>
        <p:txBody>
          <a:bodyPr>
            <a:normAutofit/>
          </a:bodyPr>
          <a:lstStyle/>
          <a:p>
            <a:r>
              <a:rPr lang="en-US" sz="5400" dirty="0"/>
              <a:t>Peachy Assignments: Cool, Adoptable Parallel and Distributed Computing Assignments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04010"/>
            <a:ext cx="9144000" cy="105379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tcpp.cs.gsu.edu</a:t>
            </a:r>
            <a:r>
              <a:rPr lang="en-US" dirty="0">
                <a:hlinkClick r:id="rId3"/>
              </a:rPr>
              <a:t>/curriculum/?q=peachy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Sample Peachy Assignment: Colliding Spheres</a:t>
            </a:r>
            <a:br>
              <a:rPr lang="en-US" dirty="0"/>
            </a:br>
            <a:r>
              <a:rPr lang="en-US" sz="2700" dirty="0"/>
              <a:t>(Iliopoulos, </a:t>
            </a:r>
            <a:r>
              <a:rPr lang="en-US" sz="2700" dirty="0" err="1"/>
              <a:t>Leiserson</a:t>
            </a:r>
            <a:r>
              <a:rPr lang="en-US" sz="2700" dirty="0"/>
              <a:t>, Park, Rosa, and </a:t>
            </a:r>
            <a:r>
              <a:rPr lang="en-US" sz="2700" dirty="0" err="1"/>
              <a:t>Schadl</a:t>
            </a:r>
            <a:r>
              <a:rPr lang="en-US" sz="2700" dirty="0"/>
              <a:t>; </a:t>
            </a:r>
            <a:r>
              <a:rPr lang="en-US" sz="2700" dirty="0" err="1"/>
              <a:t>EduHPC</a:t>
            </a:r>
            <a:r>
              <a:rPr lang="en-US" sz="2700" dirty="0"/>
              <a:t> 22) 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76900" cy="4351338"/>
          </a:xfrm>
        </p:spPr>
        <p:txBody>
          <a:bodyPr/>
          <a:lstStyle/>
          <a:p>
            <a:r>
              <a:rPr lang="en-US" dirty="0"/>
              <a:t>N-body simulation with gravity and elastic collisions</a:t>
            </a:r>
          </a:p>
          <a:p>
            <a:endParaRPr lang="en-US" dirty="0"/>
          </a:p>
          <a:p>
            <a:r>
              <a:rPr lang="en-US" dirty="0"/>
              <a:t>Parallelize given C++ using </a:t>
            </a:r>
            <a:r>
              <a:rPr lang="en-US" dirty="0" err="1"/>
              <a:t>Cilk</a:t>
            </a:r>
            <a:r>
              <a:rPr lang="en-US" dirty="0"/>
              <a:t>++</a:t>
            </a:r>
          </a:p>
          <a:p>
            <a:pPr marL="0" indent="0">
              <a:buNone/>
            </a:pPr>
            <a:r>
              <a:rPr lang="en-US" dirty="0"/>
              <a:t>   (OpenMP is suggested variant)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Contest to complete as many test inputs as possible in given time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53A088-F301-DBC1-7069-C29ABD44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213042"/>
            <a:ext cx="2743200" cy="365125"/>
          </a:xfrm>
        </p:spPr>
        <p:txBody>
          <a:bodyPr/>
          <a:lstStyle/>
          <a:p>
            <a:r>
              <a:rPr lang="en-US" sz="2000" dirty="0"/>
              <a:t>Peachy Assignments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93A06-E540-035F-5E37-15083DE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9973" y="6089073"/>
            <a:ext cx="5039627" cy="613064"/>
          </a:xfrm>
        </p:spPr>
        <p:txBody>
          <a:bodyPr/>
          <a:lstStyle/>
          <a:p>
            <a:pPr algn="l"/>
            <a:r>
              <a:rPr lang="en-US" sz="2000" dirty="0"/>
              <a:t>https://tcpp.cs.gsu.edu/curriculum/?q=peachy</a:t>
            </a:r>
          </a:p>
          <a:p>
            <a:pPr algn="l"/>
            <a:r>
              <a:rPr lang="en-US" sz="2000" dirty="0"/>
              <a:t>(or Google Peachy assignment)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76F6AD-D487-089F-9F6F-0EB2798BD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747" y="2337955"/>
            <a:ext cx="5585953" cy="28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2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Peachy Assignments: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858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Good course assignments</a:t>
            </a:r>
          </a:p>
          <a:p>
            <a:pPr>
              <a:buFont typeface=".AppleSystemUIFont" charset="-120"/>
              <a:buChar char="+"/>
            </a:pPr>
            <a:r>
              <a:rPr lang="en-US" dirty="0"/>
              <a:t>Inspire students</a:t>
            </a:r>
          </a:p>
          <a:p>
            <a:pPr>
              <a:buFont typeface=".AppleSystemUIFont" charset="-120"/>
              <a:buChar char="+"/>
            </a:pPr>
            <a:r>
              <a:rPr lang="en-US" dirty="0"/>
              <a:t>Improve student learning</a:t>
            </a:r>
          </a:p>
          <a:p>
            <a:pPr>
              <a:buFont typeface=".AppleSystemUIFont" charset="-120"/>
              <a:buChar char="+"/>
            </a:pPr>
            <a:r>
              <a:rPr lang="en-US" dirty="0"/>
              <a:t>Are fun to give</a:t>
            </a:r>
          </a:p>
          <a:p>
            <a:pPr>
              <a:buFont typeface=".AppleSystemUIFont" charset="-120"/>
              <a:buChar char="-"/>
            </a:pPr>
            <a:r>
              <a:rPr lang="en-US" dirty="0"/>
              <a:t>Are lots of work to create</a:t>
            </a:r>
          </a:p>
          <a:p>
            <a:pPr>
              <a:buFont typeface=".AppleSystemUIFont" charset="-120"/>
              <a:buChar char="-"/>
            </a:pPr>
            <a:r>
              <a:rPr lang="en-US" dirty="0"/>
              <a:t>Don’t always work as well as we thought</a:t>
            </a:r>
          </a:p>
          <a:p>
            <a:pPr>
              <a:buFont typeface=".AppleSystemUIFont" charset="-120"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Successful assignments should be shared like</a:t>
            </a:r>
          </a:p>
          <a:p>
            <a:pPr marL="0" indent="0">
              <a:buNone/>
            </a:pPr>
            <a:r>
              <a:rPr lang="en-US" dirty="0"/>
              <a:t>	"Nifty Assignments" (http://nifty.stanford.edu)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7D4DE4-B1BE-6281-AAF7-79478C8B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9973" y="6089073"/>
            <a:ext cx="5039627" cy="613064"/>
          </a:xfrm>
        </p:spPr>
        <p:txBody>
          <a:bodyPr/>
          <a:lstStyle/>
          <a:p>
            <a:pPr algn="l"/>
            <a:r>
              <a:rPr lang="en-US" sz="2000" dirty="0"/>
              <a:t>https://tcpp.cs.gsu.edu/curriculum/?q=peachy</a:t>
            </a:r>
          </a:p>
          <a:p>
            <a:pPr algn="l"/>
            <a:r>
              <a:rPr lang="en-US" sz="2000" dirty="0"/>
              <a:t>(or Google Peachy assignment)</a:t>
            </a:r>
          </a:p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7BB9E3-F02B-7BA1-AF77-A0BA3ECF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213042"/>
            <a:ext cx="2743200" cy="365125"/>
          </a:xfrm>
        </p:spPr>
        <p:txBody>
          <a:bodyPr/>
          <a:lstStyle/>
          <a:p>
            <a:r>
              <a:rPr lang="en-US" sz="2000" dirty="0"/>
              <a:t>Peachy Assignments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06B6E-8DE7-4335-8A73-1D4B973BC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98" y="1682897"/>
            <a:ext cx="4437977" cy="25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9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A45D-6DAF-2274-F267-7147D744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Peachy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55BA-071B-486F-92F6-18D4EDC62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competitively and presented at</a:t>
            </a:r>
          </a:p>
          <a:p>
            <a:pPr lvl="1"/>
            <a:r>
              <a:rPr lang="en-US" dirty="0" err="1"/>
              <a:t>EduPar</a:t>
            </a:r>
            <a:r>
              <a:rPr lang="en-US" dirty="0"/>
              <a:t> (co-located with IPDPS in May)</a:t>
            </a:r>
          </a:p>
          <a:p>
            <a:pPr lvl="1"/>
            <a:r>
              <a:rPr lang="en-US" dirty="0" err="1"/>
              <a:t>EduHPC</a:t>
            </a:r>
            <a:r>
              <a:rPr lang="en-US" dirty="0"/>
              <a:t> (co-located with SC in November)</a:t>
            </a:r>
          </a:p>
          <a:p>
            <a:pPr lvl="1"/>
            <a:endParaRPr lang="en-US" dirty="0"/>
          </a:p>
          <a:p>
            <a:r>
              <a:rPr lang="en-US" dirty="0"/>
              <a:t>Available on the Peachy website</a:t>
            </a:r>
          </a:p>
          <a:p>
            <a:pPr marL="0" indent="0">
              <a:buNone/>
            </a:pPr>
            <a:r>
              <a:rPr lang="en-US" dirty="0"/>
              <a:t>	https://tcpp.cs.gsu.edu/curriculum/?q=peachy</a:t>
            </a:r>
          </a:p>
          <a:p>
            <a:pPr marL="0" indent="0">
              <a:buNone/>
            </a:pPr>
            <a:r>
              <a:rPr lang="en-US" dirty="0"/>
              <a:t>	(or Google Peachy assignment)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4DF95-502A-C2A4-0ADE-6AE3BC7B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213042"/>
            <a:ext cx="2743200" cy="365125"/>
          </a:xfrm>
        </p:spPr>
        <p:txBody>
          <a:bodyPr/>
          <a:lstStyle/>
          <a:p>
            <a:r>
              <a:rPr lang="en-US" sz="2000" dirty="0"/>
              <a:t>Peachy Assignments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85D855-D081-8BED-BDB3-D3E07977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9973" y="6089073"/>
            <a:ext cx="5039627" cy="613064"/>
          </a:xfrm>
        </p:spPr>
        <p:txBody>
          <a:bodyPr/>
          <a:lstStyle/>
          <a:p>
            <a:pPr algn="l"/>
            <a:r>
              <a:rPr lang="en-US" sz="2000" dirty="0"/>
              <a:t>https://tcpp.cs.gsu.edu/curriculum/?q=peachy</a:t>
            </a:r>
          </a:p>
          <a:p>
            <a:pPr algn="l"/>
            <a:r>
              <a:rPr lang="en-US" sz="2000" dirty="0"/>
              <a:t>(or Google Peachy assignment)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FC691-4F19-B166-B106-B9D9661AC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80"/>
          <a:stretch/>
        </p:blipFill>
        <p:spPr>
          <a:xfrm>
            <a:off x="8717972" y="1700494"/>
            <a:ext cx="3021445" cy="308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3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Peachy Assignment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503"/>
            <a:ext cx="10515600" cy="4695945"/>
          </a:xfrm>
        </p:spPr>
        <p:txBody>
          <a:bodyPr>
            <a:normAutofit/>
          </a:bodyPr>
          <a:lstStyle/>
          <a:p>
            <a:r>
              <a:rPr lang="en-US" dirty="0"/>
              <a:t>Tested</a:t>
            </a:r>
          </a:p>
          <a:p>
            <a:pPr lvl="1"/>
            <a:r>
              <a:rPr lang="en-US" dirty="0"/>
              <a:t>Used in the classroom and comes with instructor reflections</a:t>
            </a:r>
          </a:p>
          <a:p>
            <a:pPr>
              <a:lnSpc>
                <a:spcPct val="150000"/>
              </a:lnSpc>
            </a:pPr>
            <a:r>
              <a:rPr lang="en-US" dirty="0"/>
              <a:t>Adoptable</a:t>
            </a:r>
          </a:p>
          <a:p>
            <a:pPr lvl="1"/>
            <a:r>
              <a:rPr lang="en-US" dirty="0"/>
              <a:t>Includes handout and given code for students, plus optional solution</a:t>
            </a:r>
          </a:p>
          <a:p>
            <a:pPr lvl="1"/>
            <a:r>
              <a:rPr lang="en-US" dirty="0"/>
              <a:t>Description discusses prerequisites and options for adaptation</a:t>
            </a:r>
          </a:p>
          <a:p>
            <a:pPr lvl="1"/>
            <a:r>
              <a:rPr lang="en-US" dirty="0"/>
              <a:t>Widely-taught concepts using readily available hardware</a:t>
            </a:r>
          </a:p>
          <a:p>
            <a:pPr>
              <a:lnSpc>
                <a:spcPct val="150000"/>
              </a:lnSpc>
            </a:pPr>
            <a:r>
              <a:rPr lang="en-US" dirty="0"/>
              <a:t>Cool and inspirational</a:t>
            </a:r>
          </a:p>
          <a:p>
            <a:pPr lvl="1"/>
            <a:r>
              <a:rPr lang="en-US" dirty="0"/>
              <a:t>Fun and exciting for students</a:t>
            </a:r>
          </a:p>
          <a:p>
            <a:pPr lvl="1"/>
            <a:r>
              <a:rPr lang="en-US" dirty="0"/>
              <a:t>Ideally, something they show their roommates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85D95-8F22-7D1C-AE34-A2F97724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213042"/>
            <a:ext cx="2743200" cy="365125"/>
          </a:xfrm>
        </p:spPr>
        <p:txBody>
          <a:bodyPr/>
          <a:lstStyle/>
          <a:p>
            <a:r>
              <a:rPr lang="en-US" sz="2000" dirty="0"/>
              <a:t>Peachy Assignments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A8237D-5876-3933-FFDC-B0C7FA8A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9973" y="6089073"/>
            <a:ext cx="5039627" cy="613064"/>
          </a:xfrm>
        </p:spPr>
        <p:txBody>
          <a:bodyPr/>
          <a:lstStyle/>
          <a:p>
            <a:pPr algn="l"/>
            <a:r>
              <a:rPr lang="en-US" sz="2000" dirty="0"/>
              <a:t>https://tcpp.cs.gsu.edu/curriculum/?q=peachy</a:t>
            </a:r>
          </a:p>
          <a:p>
            <a:pPr algn="l"/>
            <a:r>
              <a:rPr lang="en-US" sz="2000" dirty="0"/>
              <a:t>(or Google Peachy assignment)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7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CAB603-88A4-FCE1-53A3-EBBA7253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92" y="387428"/>
            <a:ext cx="1072561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Sample Peachy Assignment: 3D turtles in Minecraft</a:t>
            </a:r>
            <a:br>
              <a:rPr lang="en-US" sz="4000" dirty="0"/>
            </a:br>
            <a:r>
              <a:rPr lang="en-US" sz="2000" dirty="0">
                <a:solidFill>
                  <a:srgbClr val="494949"/>
                </a:solidFill>
              </a:rPr>
              <a:t>(</a:t>
            </a:r>
            <a:r>
              <a:rPr lang="en-US" sz="2000" dirty="0" err="1">
                <a:solidFill>
                  <a:srgbClr val="494949"/>
                </a:solidFill>
              </a:rPr>
              <a:t>Jurdana</a:t>
            </a:r>
            <a:r>
              <a:rPr lang="en-US" sz="2000" dirty="0">
                <a:solidFill>
                  <a:srgbClr val="494949"/>
                </a:solidFill>
              </a:rPr>
              <a:t> Masuma Iqrah, Jaime </a:t>
            </a:r>
            <a:r>
              <a:rPr lang="en-US" sz="2000" dirty="0" err="1">
                <a:solidFill>
                  <a:srgbClr val="494949"/>
                </a:solidFill>
              </a:rPr>
              <a:t>Spacco</a:t>
            </a:r>
            <a:r>
              <a:rPr lang="en-US" sz="2000" dirty="0">
                <a:solidFill>
                  <a:srgbClr val="494949"/>
                </a:solidFill>
              </a:rPr>
              <a:t>, Michael Gerten, </a:t>
            </a:r>
            <a:r>
              <a:rPr lang="en-US" sz="2000" dirty="0" err="1">
                <a:solidFill>
                  <a:srgbClr val="494949"/>
                </a:solidFill>
              </a:rPr>
              <a:t>EduPar</a:t>
            </a:r>
            <a:r>
              <a:rPr lang="en-US" sz="2000" dirty="0">
                <a:solidFill>
                  <a:srgbClr val="494949"/>
                </a:solidFill>
              </a:rPr>
              <a:t> 2026)</a:t>
            </a:r>
            <a:endParaRPr lang="en-US" sz="40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A78B676-206F-EBB5-2F0B-CD14990553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46520" y="2123040"/>
            <a:ext cx="5181600" cy="238490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7C64C9-A796-1468-627F-AF337A41108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4254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Students write code (Java, Python, et al.) to control a “turtle” in Minecraft</a:t>
            </a:r>
          </a:p>
          <a:p>
            <a:r>
              <a:rPr lang="en-US" dirty="0"/>
              <a:t>Drawing happens in a modded Minecraft server, which students can view in unmodified client</a:t>
            </a:r>
          </a:p>
          <a:p>
            <a:r>
              <a:rPr lang="en-US" dirty="0"/>
              <a:t>Can create multiple turtles to draw in parallel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CC1EA69-43A6-84A5-4128-6AB67688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213042"/>
            <a:ext cx="2743200" cy="365125"/>
          </a:xfrm>
        </p:spPr>
        <p:txBody>
          <a:bodyPr/>
          <a:lstStyle/>
          <a:p>
            <a:r>
              <a:rPr lang="en-US" sz="2000" dirty="0"/>
              <a:t>Peachy Assignments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F781E88-DF59-1A67-D01A-DB8BC8BF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9973" y="6089073"/>
            <a:ext cx="5039627" cy="613064"/>
          </a:xfrm>
        </p:spPr>
        <p:txBody>
          <a:bodyPr/>
          <a:lstStyle/>
          <a:p>
            <a:pPr algn="l"/>
            <a:r>
              <a:rPr lang="en-US" sz="2000" dirty="0"/>
              <a:t>https://tcpp.cs.gsu.edu/curriculum/?q=peachy</a:t>
            </a:r>
          </a:p>
          <a:p>
            <a:pPr algn="l"/>
            <a:r>
              <a:rPr lang="en-US" sz="2000" dirty="0"/>
              <a:t>(or Google Peachy assignment)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2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2C09-8071-F83A-018A-029C24DA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Sample Peachy Assignment: Fairy Rings</a:t>
            </a:r>
            <a:br>
              <a:rPr lang="en-US" dirty="0"/>
            </a:br>
            <a:r>
              <a:rPr lang="en-US" sz="2800" dirty="0"/>
              <a:t>(Elizabeth Shoop, </a:t>
            </a:r>
            <a:r>
              <a:rPr lang="en-US" sz="2800" dirty="0" err="1"/>
              <a:t>EduHPC</a:t>
            </a:r>
            <a:r>
              <a:rPr lang="en-US" sz="2800" dirty="0"/>
              <a:t> 2025)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08E38-1227-C990-AB6C-7E9AFBB9A1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2D discrete event simulation of fairy ring growth</a:t>
            </a:r>
          </a:p>
          <a:p>
            <a:endParaRPr lang="en-US" dirty="0"/>
          </a:p>
          <a:p>
            <a:r>
              <a:rPr lang="en-US" dirty="0"/>
              <a:t>Similar feel to “Game of Life”, but more states and probabilistic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55CBE2-6CA5-0209-CC60-140FAD766F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74573"/>
            <a:ext cx="5181600" cy="3053442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9EBA33-7473-A4A2-3475-AC2D2B6A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213042"/>
            <a:ext cx="2743200" cy="365125"/>
          </a:xfrm>
        </p:spPr>
        <p:txBody>
          <a:bodyPr/>
          <a:lstStyle/>
          <a:p>
            <a:r>
              <a:rPr lang="en-US" sz="2000" dirty="0"/>
              <a:t>Peachy Assignments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CA79F0-CBDE-65D4-AE64-A92FE60F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9973" y="6089073"/>
            <a:ext cx="5039627" cy="613064"/>
          </a:xfrm>
        </p:spPr>
        <p:txBody>
          <a:bodyPr/>
          <a:lstStyle/>
          <a:p>
            <a:pPr algn="l"/>
            <a:r>
              <a:rPr lang="en-US" sz="2000" dirty="0"/>
              <a:t>https://tcpp.cs.gsu.edu/curriculum/?q=peachy</a:t>
            </a:r>
          </a:p>
          <a:p>
            <a:pPr algn="l"/>
            <a:r>
              <a:rPr lang="en-US" sz="2000" dirty="0"/>
              <a:t>(or Google Peachy assignment)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3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EA715E-2676-86DB-0337-0DAEA32D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82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Sample Peachy Assignment: </a:t>
            </a:r>
            <a:r>
              <a:rPr lang="en-US" sz="4400" b="0" i="0" dirty="0">
                <a:solidFill>
                  <a:srgbClr val="494949"/>
                </a:solidFill>
                <a:effectLst/>
              </a:rPr>
              <a:t>Visualizing parallelism with a flocking algorithm</a:t>
            </a:r>
            <a:br>
              <a:rPr lang="en-US" sz="4400" b="0" i="0" dirty="0">
                <a:solidFill>
                  <a:srgbClr val="494949"/>
                </a:solidFill>
                <a:effectLst/>
              </a:rPr>
            </a:br>
            <a:r>
              <a:rPr lang="en-US" sz="2700" b="0" i="0" dirty="0">
                <a:solidFill>
                  <a:srgbClr val="494949"/>
                </a:solidFill>
                <a:effectLst/>
              </a:rPr>
              <a:t>(Elizabeth Shoop and Ethan </a:t>
            </a:r>
            <a:r>
              <a:rPr lang="en-US" sz="2700" b="0" i="0" dirty="0" err="1">
                <a:solidFill>
                  <a:srgbClr val="494949"/>
                </a:solidFill>
                <a:effectLst/>
              </a:rPr>
              <a:t>Scheelk</a:t>
            </a:r>
            <a:r>
              <a:rPr lang="en-US" sz="2700" b="0" i="0" dirty="0">
                <a:solidFill>
                  <a:srgbClr val="494949"/>
                </a:solidFill>
                <a:effectLst/>
              </a:rPr>
              <a:t>, </a:t>
            </a:r>
            <a:r>
              <a:rPr lang="en-US" sz="2700" b="0" i="0" dirty="0" err="1">
                <a:solidFill>
                  <a:srgbClr val="494949"/>
                </a:solidFill>
                <a:effectLst/>
              </a:rPr>
              <a:t>EduPar</a:t>
            </a:r>
            <a:r>
              <a:rPr lang="en-US" sz="2700" b="0" i="0" dirty="0">
                <a:solidFill>
                  <a:srgbClr val="494949"/>
                </a:solidFill>
                <a:effectLst/>
              </a:rPr>
              <a:t> 2024)</a:t>
            </a:r>
            <a:endParaRPr lang="en-US" sz="27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5895520-7667-02FF-E7F4-922D09023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1222" y="1743919"/>
            <a:ext cx="4067509" cy="4186443"/>
          </a:xfr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AABE5E-8A15-5DE2-8E46-48EAEB1F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9973" y="6089073"/>
            <a:ext cx="5039627" cy="613064"/>
          </a:xfrm>
        </p:spPr>
        <p:txBody>
          <a:bodyPr/>
          <a:lstStyle/>
          <a:p>
            <a:pPr algn="l"/>
            <a:r>
              <a:rPr lang="en-US" sz="2000" dirty="0"/>
              <a:t>https://tcpp.cs.gsu.edu/curriculum/?q=peachy</a:t>
            </a:r>
          </a:p>
          <a:p>
            <a:pPr algn="l"/>
            <a:r>
              <a:rPr lang="en-US" sz="2000" dirty="0"/>
              <a:t>(or Google Peachy assignment)</a:t>
            </a:r>
          </a:p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395BD29-D24B-0F58-CC59-9D101CFC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213042"/>
            <a:ext cx="2743200" cy="365125"/>
          </a:xfrm>
        </p:spPr>
        <p:txBody>
          <a:bodyPr/>
          <a:lstStyle/>
          <a:p>
            <a:r>
              <a:rPr lang="en-US" sz="2000" dirty="0"/>
              <a:t>Peachy Assignments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98F3FD-E864-2C33-3F4E-B6E89E1E167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375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</a:t>
            </a:r>
            <a:r>
              <a:rPr lang="en-US" dirty="0" err="1"/>
              <a:t>boids</a:t>
            </a:r>
            <a:r>
              <a:rPr lang="en-US" dirty="0"/>
              <a:t>” flocking model by Reynolds and Flake</a:t>
            </a:r>
          </a:p>
          <a:p>
            <a:pPr lvl="1"/>
            <a:r>
              <a:rPr lang="en-US" dirty="0"/>
              <a:t>Each has random initial position and velocity</a:t>
            </a:r>
          </a:p>
          <a:p>
            <a:pPr lvl="1"/>
            <a:r>
              <a:rPr lang="en-US" dirty="0"/>
              <a:t>Updated each time step based on behavior of the others</a:t>
            </a:r>
          </a:p>
          <a:p>
            <a:pPr lvl="1"/>
            <a:endParaRPr lang="en-US" dirty="0"/>
          </a:p>
          <a:p>
            <a:r>
              <a:rPr lang="en-US" dirty="0"/>
              <a:t>Students are given serial code and need to analyze where to apply parallelism using OpenMP</a:t>
            </a:r>
          </a:p>
          <a:p>
            <a:pPr lvl="1"/>
            <a:r>
              <a:rPr lang="en-US" dirty="0"/>
              <a:t>Result is visibly faster</a:t>
            </a:r>
          </a:p>
        </p:txBody>
      </p:sp>
    </p:spTree>
    <p:extLst>
      <p:ext uri="{BB962C8B-B14F-4D97-AF65-F5344CB8AC3E}">
        <p14:creationId xmlns:p14="http://schemas.microsoft.com/office/powerpoint/2010/main" val="242450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25" y="399631"/>
            <a:ext cx="11201400" cy="1325563"/>
          </a:xfrm>
        </p:spPr>
        <p:txBody>
          <a:bodyPr/>
          <a:lstStyle/>
          <a:p>
            <a:pPr algn="ctr"/>
            <a:r>
              <a:rPr lang="en-US" dirty="0"/>
              <a:t>Sample Peachy Assignment: Traffic Jam Modeling</a:t>
            </a:r>
            <a:br>
              <a:rPr lang="en-US" dirty="0"/>
            </a:br>
            <a:r>
              <a:rPr lang="en-US" sz="2400" dirty="0"/>
              <a:t>(Ramses von </a:t>
            </a:r>
            <a:r>
              <a:rPr lang="en-US" sz="2400" dirty="0" err="1"/>
              <a:t>Zon</a:t>
            </a:r>
            <a:r>
              <a:rPr lang="en-US" sz="2400" dirty="0"/>
              <a:t> and Marcelo Ponce, EduHPC23)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99118" cy="4351338"/>
          </a:xfrm>
        </p:spPr>
        <p:txBody>
          <a:bodyPr/>
          <a:lstStyle/>
          <a:p>
            <a:r>
              <a:rPr lang="en-US" dirty="0"/>
              <a:t>Nagel-</a:t>
            </a:r>
            <a:r>
              <a:rPr lang="en-US" dirty="0" err="1"/>
              <a:t>Schreckenberg</a:t>
            </a:r>
            <a:r>
              <a:rPr lang="en-US" dirty="0"/>
              <a:t> traffic model</a:t>
            </a:r>
          </a:p>
          <a:p>
            <a:pPr lvl="1"/>
            <a:r>
              <a:rPr lang="en-US" dirty="0"/>
              <a:t>Chain of cars in one lane, each following simple update rules for their speed</a:t>
            </a:r>
          </a:p>
          <a:p>
            <a:pPr lvl="1"/>
            <a:endParaRPr lang="en-US" dirty="0"/>
          </a:p>
          <a:p>
            <a:r>
              <a:rPr lang="en-US" dirty="0"/>
              <a:t>Focus on parallel pseudorandom number generation</a:t>
            </a:r>
          </a:p>
          <a:p>
            <a:endParaRPr lang="en-US" dirty="0"/>
          </a:p>
          <a:p>
            <a:r>
              <a:rPr lang="en-US" dirty="0"/>
              <a:t>Parallelize C++ using OpenMP (MPI or CUDA are suggested variants)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53A088-F301-DBC1-7069-C29ABD44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213042"/>
            <a:ext cx="2743200" cy="365125"/>
          </a:xfrm>
        </p:spPr>
        <p:txBody>
          <a:bodyPr/>
          <a:lstStyle/>
          <a:p>
            <a:r>
              <a:rPr lang="en-US" sz="2000" dirty="0"/>
              <a:t>Peachy Assignments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93A06-E540-035F-5E37-15083DE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9973" y="6089073"/>
            <a:ext cx="5039627" cy="613064"/>
          </a:xfrm>
        </p:spPr>
        <p:txBody>
          <a:bodyPr/>
          <a:lstStyle/>
          <a:p>
            <a:pPr algn="l"/>
            <a:r>
              <a:rPr lang="en-US" sz="2000" dirty="0"/>
              <a:t>https://tcpp.cs.gsu.edu/curriculum/?q=peachy</a:t>
            </a:r>
          </a:p>
          <a:p>
            <a:pPr algn="l"/>
            <a:r>
              <a:rPr lang="en-US" sz="2000" dirty="0"/>
              <a:t>(or Google Peachy assignment)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EB475-8D13-1927-9653-812D62E12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42" t="10840"/>
          <a:stretch/>
        </p:blipFill>
        <p:spPr>
          <a:xfrm>
            <a:off x="7751618" y="2098963"/>
            <a:ext cx="3945082" cy="34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1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Sample Peachy Assignment: Uncertainty Estimation for Deep Learning</a:t>
            </a:r>
            <a:br>
              <a:rPr lang="en-US" dirty="0"/>
            </a:br>
            <a:r>
              <a:rPr lang="en-US" sz="2700" dirty="0"/>
              <a:t>(</a:t>
            </a:r>
            <a:r>
              <a:rPr lang="en-US" sz="2700" dirty="0" err="1"/>
              <a:t>Pautsch</a:t>
            </a:r>
            <a:r>
              <a:rPr lang="en-US" sz="2700" dirty="0"/>
              <a:t>, Li, </a:t>
            </a:r>
            <a:r>
              <a:rPr lang="en-US" sz="2700" dirty="0" err="1"/>
              <a:t>Rizzi</a:t>
            </a:r>
            <a:r>
              <a:rPr lang="en-US" sz="2700" dirty="0"/>
              <a:t>, </a:t>
            </a:r>
            <a:r>
              <a:rPr lang="en-US" sz="2700" dirty="0" err="1"/>
              <a:t>Thiruvathukal</a:t>
            </a:r>
            <a:r>
              <a:rPr lang="en-US" sz="2700" dirty="0"/>
              <a:t>, and Pantoja; </a:t>
            </a:r>
            <a:r>
              <a:rPr lang="en-US" sz="2700" dirty="0" err="1"/>
              <a:t>EduHPC</a:t>
            </a:r>
            <a:r>
              <a:rPr lang="en-US" sz="2700" dirty="0"/>
              <a:t> 23)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1511"/>
            <a:ext cx="8077200" cy="2125821"/>
          </a:xfrm>
        </p:spPr>
        <p:txBody>
          <a:bodyPr/>
          <a:lstStyle/>
          <a:p>
            <a:r>
              <a:rPr lang="en-US" dirty="0"/>
              <a:t>Using ensemble of neural networks to estimate confidence in output</a:t>
            </a:r>
          </a:p>
          <a:p>
            <a:endParaRPr lang="en-US" dirty="0"/>
          </a:p>
          <a:p>
            <a:r>
              <a:rPr lang="en-US" dirty="0"/>
              <a:t>Train models independently in parallel using Python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53A088-F301-DBC1-7069-C29ABD44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213042"/>
            <a:ext cx="2743200" cy="365125"/>
          </a:xfrm>
        </p:spPr>
        <p:txBody>
          <a:bodyPr/>
          <a:lstStyle/>
          <a:p>
            <a:r>
              <a:rPr lang="en-US" sz="2000" dirty="0"/>
              <a:t>Peachy Assignments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93A06-E540-035F-5E37-15083DE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9973" y="6089073"/>
            <a:ext cx="5039627" cy="613064"/>
          </a:xfrm>
        </p:spPr>
        <p:txBody>
          <a:bodyPr/>
          <a:lstStyle/>
          <a:p>
            <a:pPr algn="l"/>
            <a:r>
              <a:rPr lang="en-US" sz="2000" dirty="0"/>
              <a:t>https://tcpp.cs.gsu.edu/curriculum/?q=peachy</a:t>
            </a:r>
          </a:p>
          <a:p>
            <a:pPr algn="l"/>
            <a:r>
              <a:rPr lang="en-US" sz="2000" dirty="0"/>
              <a:t>(or Google Peachy assignment)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B30CC-1BCB-CB7C-EC10-A28AEDF0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827" y="1852490"/>
            <a:ext cx="2159577" cy="222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19FA47-0E39-8EF0-89B5-9C0358C93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64" y="4210352"/>
            <a:ext cx="9493940" cy="17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6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706</Words>
  <Application>Microsoft Macintosh PowerPoint</Application>
  <PresentationFormat>Widescreen</PresentationFormat>
  <Paragraphs>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.AppleSystemUIFont</vt:lpstr>
      <vt:lpstr>Arial</vt:lpstr>
      <vt:lpstr>Calibri</vt:lpstr>
      <vt:lpstr>Calibri Light</vt:lpstr>
      <vt:lpstr>Office Theme</vt:lpstr>
      <vt:lpstr>Peachy Assignments: Cool, Adoptable Parallel and Distributed Computing Assignments</vt:lpstr>
      <vt:lpstr>Peachy Assignments: Motivation</vt:lpstr>
      <vt:lpstr>Peachy Assignments</vt:lpstr>
      <vt:lpstr>Peachy Assignment Criteria</vt:lpstr>
      <vt:lpstr>Sample Peachy Assignment: 3D turtles in Minecraft (Jurdana Masuma Iqrah, Jaime Spacco, Michael Gerten, EduPar 2026)</vt:lpstr>
      <vt:lpstr>Sample Peachy Assignment: Fairy Rings (Elizabeth Shoop, EduHPC 2025)</vt:lpstr>
      <vt:lpstr>Sample Peachy Assignment: Visualizing parallelism with a flocking algorithm (Elizabeth Shoop and Ethan Scheelk, EduPar 2024)</vt:lpstr>
      <vt:lpstr>Sample Peachy Assignment: Traffic Jam Modeling (Ramses von Zon and Marcelo Ponce, EduHPC23) </vt:lpstr>
      <vt:lpstr>Sample Peachy Assignment: Uncertainty Estimation for Deep Learning (Pautsch, Li, Rizzi, Thiruvathukal, and Pantoja; EduHPC 23) </vt:lpstr>
      <vt:lpstr>Sample Peachy Assignment: Colliding Spheres (Iliopoulos, Leiserson, Park, Rosa, and Schadl; EduHPC 22)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Peachy Assignments: A new Edu*conference component</dc:title>
  <dc:creator>Microsoft Office User</dc:creator>
  <cp:lastModifiedBy>David Bunde</cp:lastModifiedBy>
  <cp:revision>9</cp:revision>
  <cp:lastPrinted>2026-05-23T21:37:16Z</cp:lastPrinted>
  <dcterms:created xsi:type="dcterms:W3CDTF">2017-11-13T04:26:58Z</dcterms:created>
  <dcterms:modified xsi:type="dcterms:W3CDTF">2026-05-24T01:17:27Z</dcterms:modified>
</cp:coreProperties>
</file>